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77" r:id="rId2"/>
    <p:sldId id="304" r:id="rId3"/>
    <p:sldId id="302" r:id="rId4"/>
    <p:sldId id="322" r:id="rId5"/>
    <p:sldId id="323" r:id="rId6"/>
    <p:sldId id="324" r:id="rId7"/>
    <p:sldId id="298" r:id="rId8"/>
    <p:sldId id="333" r:id="rId9"/>
    <p:sldId id="325" r:id="rId10"/>
    <p:sldId id="317" r:id="rId11"/>
    <p:sldId id="328" r:id="rId12"/>
    <p:sldId id="339" r:id="rId13"/>
    <p:sldId id="340" r:id="rId14"/>
    <p:sldId id="326" r:id="rId15"/>
    <p:sldId id="321" r:id="rId16"/>
    <p:sldId id="291" r:id="rId17"/>
    <p:sldId id="327" r:id="rId18"/>
    <p:sldId id="306" r:id="rId19"/>
    <p:sldId id="341" r:id="rId20"/>
    <p:sldId id="335" r:id="rId21"/>
    <p:sldId id="336" r:id="rId22"/>
    <p:sldId id="337" r:id="rId23"/>
    <p:sldId id="261" r:id="rId24"/>
    <p:sldId id="264" r:id="rId25"/>
    <p:sldId id="269" r:id="rId26"/>
    <p:sldId id="270" r:id="rId27"/>
    <p:sldId id="331" r:id="rId28"/>
    <p:sldId id="30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9E5986-6775-445D-8B2B-3D5AA394A652}">
          <p14:sldIdLst>
            <p14:sldId id="277"/>
            <p14:sldId id="304"/>
            <p14:sldId id="302"/>
            <p14:sldId id="322"/>
            <p14:sldId id="323"/>
            <p14:sldId id="324"/>
            <p14:sldId id="298"/>
            <p14:sldId id="333"/>
            <p14:sldId id="325"/>
            <p14:sldId id="317"/>
            <p14:sldId id="328"/>
            <p14:sldId id="339"/>
            <p14:sldId id="340"/>
            <p14:sldId id="326"/>
            <p14:sldId id="321"/>
            <p14:sldId id="291"/>
            <p14:sldId id="327"/>
            <p14:sldId id="306"/>
            <p14:sldId id="341"/>
            <p14:sldId id="335"/>
            <p14:sldId id="336"/>
            <p14:sldId id="337"/>
          </p14:sldIdLst>
        </p14:section>
        <p14:section name="Untitled Section" id="{1AFD849E-9498-461A-A5B2-FAD002E79CB6}">
          <p14:sldIdLst>
            <p14:sldId id="261"/>
            <p14:sldId id="264"/>
            <p14:sldId id="269"/>
            <p14:sldId id="270"/>
            <p14:sldId id="331"/>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Emily" initials="HE" lastIdx="9" clrIdx="0">
    <p:extLst/>
  </p:cmAuthor>
  <p:cmAuthor id="2" name="Veldkamp, Mark" initials="M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47" autoAdjust="0"/>
  </p:normalViewPr>
  <p:slideViewPr>
    <p:cSldViewPr>
      <p:cViewPr varScale="1">
        <p:scale>
          <a:sx n="87" d="100"/>
          <a:sy n="87" d="100"/>
        </p:scale>
        <p:origin x="68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0848F450-FCCE-4854-B33B-F5F5FC9A8CCB}" type="datetimeFigureOut">
              <a:rPr lang="en-US" smtClean="0"/>
              <a:t>3/14/2017</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CB8F0C02-18FE-4393-B8AA-A80C70A51899}" type="slidenum">
              <a:rPr lang="en-US" smtClean="0"/>
              <a:t>‹#›</a:t>
            </a:fld>
            <a:endParaRPr lang="en-US"/>
          </a:p>
        </p:txBody>
      </p:sp>
    </p:spTree>
    <p:extLst>
      <p:ext uri="{BB962C8B-B14F-4D97-AF65-F5344CB8AC3E}">
        <p14:creationId xmlns:p14="http://schemas.microsoft.com/office/powerpoint/2010/main" val="2197300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A730218C-605C-4206-B9B6-F8207E070F87}"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CAF9BBF3-D9B3-4E7E-A0BB-6B3EC2676140}" type="slidenum">
              <a:rPr lang="en-US" smtClean="0"/>
              <a:t>‹#›</a:t>
            </a:fld>
            <a:endParaRPr lang="en-US"/>
          </a:p>
        </p:txBody>
      </p:sp>
    </p:spTree>
    <p:extLst>
      <p:ext uri="{BB962C8B-B14F-4D97-AF65-F5344CB8AC3E}">
        <p14:creationId xmlns:p14="http://schemas.microsoft.com/office/powerpoint/2010/main" val="44522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 your role at CAPS, a</a:t>
            </a:r>
            <a:r>
              <a:rPr lang="en-US" baseline="0" dirty="0" smtClean="0"/>
              <a:t> personal connection to campus (if any)</a:t>
            </a:r>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1</a:t>
            </a:fld>
            <a:endParaRPr lang="en-US"/>
          </a:p>
        </p:txBody>
      </p:sp>
    </p:spTree>
    <p:extLst>
      <p:ext uri="{BB962C8B-B14F-4D97-AF65-F5344CB8AC3E}">
        <p14:creationId xmlns:p14="http://schemas.microsoft.com/office/powerpoint/2010/main" val="349507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13</a:t>
            </a:fld>
            <a:endParaRPr lang="en-US"/>
          </a:p>
        </p:txBody>
      </p:sp>
    </p:spTree>
    <p:extLst>
      <p:ext uri="{BB962C8B-B14F-4D97-AF65-F5344CB8AC3E}">
        <p14:creationId xmlns:p14="http://schemas.microsoft.com/office/powerpoint/2010/main" val="121373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50" indent="-285750">
              <a:defRPr>
                <a:solidFill>
                  <a:schemeClr val="tx1"/>
                </a:solidFill>
                <a:latin typeface="Garamond" charset="0"/>
                <a:ea typeface="MS PGothic" charset="0"/>
                <a:cs typeface="MS PGothic" charset="0"/>
              </a:defRPr>
            </a:lvl2pPr>
            <a:lvl3pPr marL="1143000" indent="-228600">
              <a:defRPr>
                <a:solidFill>
                  <a:schemeClr val="tx1"/>
                </a:solidFill>
                <a:latin typeface="Garamond" charset="0"/>
                <a:ea typeface="MS PGothic" charset="0"/>
                <a:cs typeface="MS PGothic" charset="0"/>
              </a:defRPr>
            </a:lvl3pPr>
            <a:lvl4pPr marL="1600200" indent="-228600">
              <a:defRPr>
                <a:solidFill>
                  <a:schemeClr val="tx1"/>
                </a:solidFill>
                <a:latin typeface="Garamond" charset="0"/>
                <a:ea typeface="MS PGothic" charset="0"/>
                <a:cs typeface="MS PGothic" charset="0"/>
              </a:defRPr>
            </a:lvl4pPr>
            <a:lvl5pPr marL="2057400" indent="-228600">
              <a:defRPr>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Garamond" charset="0"/>
                <a:ea typeface="MS PGothic" charset="0"/>
                <a:cs typeface="MS PGothic" charset="0"/>
              </a:defRPr>
            </a:lvl9pPr>
          </a:lstStyle>
          <a:p>
            <a:fld id="{B559E1A3-8355-1E48-ABD2-1AE12FF5F294}" type="slidenum">
              <a:rPr lang="en-US">
                <a:ea typeface="Osaka" charset="0"/>
                <a:cs typeface="Osaka" charset="0"/>
              </a:rPr>
              <a:pPr/>
              <a:t>14</a:t>
            </a:fld>
            <a:endParaRPr lang="en-US">
              <a:ea typeface="Osaka" charset="0"/>
              <a:cs typeface="Osaka" charset="0"/>
            </a:endParaRPr>
          </a:p>
        </p:txBody>
      </p:sp>
      <p:sp>
        <p:nvSpPr>
          <p:cNvPr id="35843"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432" tIns="45717" rIns="91432" bIns="45717"/>
          <a:lstStyle/>
          <a:p>
            <a:pPr eaLnBrk="1" hangingPunct="1"/>
            <a:endParaRPr lang="en-US"/>
          </a:p>
        </p:txBody>
      </p:sp>
    </p:spTree>
    <p:extLst>
      <p:ext uri="{BB962C8B-B14F-4D97-AF65-F5344CB8AC3E}">
        <p14:creationId xmlns:p14="http://schemas.microsoft.com/office/powerpoint/2010/main" val="219029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sometimes the best thing you can say to someone who is unsure about coming to CAPS as it normalizes the experience.  </a:t>
            </a:r>
            <a:endParaRPr lang="en-US" dirty="0" smtClean="0"/>
          </a:p>
          <a:p>
            <a:r>
              <a:rPr lang="en-US" dirty="0" smtClean="0"/>
              <a:t>Increased</a:t>
            </a:r>
            <a:r>
              <a:rPr lang="en-US" baseline="0" dirty="0" smtClean="0"/>
              <a:t> utilization over the past several years- why that might be</a:t>
            </a:r>
          </a:p>
          <a:p>
            <a:r>
              <a:rPr lang="en-US" sz="1200" kern="1200" dirty="0" smtClean="0">
                <a:solidFill>
                  <a:schemeClr val="tx1"/>
                </a:solidFill>
                <a:effectLst/>
                <a:latin typeface="+mn-lt"/>
                <a:ea typeface="+mn-ea"/>
                <a:cs typeface="+mn-cs"/>
              </a:rPr>
              <a:t>2014-2015 academic year</a:t>
            </a:r>
            <a:r>
              <a:rPr lang="en-US" sz="1200" kern="1200" baseline="0" dirty="0" smtClean="0">
                <a:solidFill>
                  <a:schemeClr val="tx1"/>
                </a:solidFill>
                <a:effectLst/>
                <a:latin typeface="+mn-lt"/>
                <a:ea typeface="+mn-ea"/>
                <a:cs typeface="+mn-cs"/>
              </a:rPr>
              <a:t> -&gt; 6964 students </a:t>
            </a:r>
            <a:r>
              <a:rPr lang="en-US" sz="1200" kern="1200" dirty="0" smtClean="0">
                <a:solidFill>
                  <a:schemeClr val="tx1"/>
                </a:solidFill>
                <a:effectLst/>
                <a:latin typeface="+mn-lt"/>
                <a:ea typeface="+mn-ea"/>
                <a:cs typeface="+mn-cs"/>
              </a:rPr>
              <a:t> seen at CAPS</a:t>
            </a:r>
          </a:p>
          <a:p>
            <a:endParaRPr lang="en-US" baseline="0" dirty="0" smtClean="0"/>
          </a:p>
          <a:p>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09" indent="-285734">
              <a:defRPr>
                <a:solidFill>
                  <a:schemeClr val="tx1"/>
                </a:solidFill>
                <a:latin typeface="Garamond" charset="0"/>
                <a:ea typeface="MS PGothic" charset="0"/>
                <a:cs typeface="MS PGothic" charset="0"/>
              </a:defRPr>
            </a:lvl2pPr>
            <a:lvl3pPr marL="1142937" indent="-228587">
              <a:defRPr>
                <a:solidFill>
                  <a:schemeClr val="tx1"/>
                </a:solidFill>
                <a:latin typeface="Garamond" charset="0"/>
                <a:ea typeface="MS PGothic" charset="0"/>
                <a:cs typeface="MS PGothic" charset="0"/>
              </a:defRPr>
            </a:lvl3pPr>
            <a:lvl4pPr marL="1600112" indent="-228587">
              <a:defRPr>
                <a:solidFill>
                  <a:schemeClr val="tx1"/>
                </a:solidFill>
                <a:latin typeface="Garamond" charset="0"/>
                <a:ea typeface="MS PGothic" charset="0"/>
                <a:cs typeface="MS PGothic" charset="0"/>
              </a:defRPr>
            </a:lvl4pPr>
            <a:lvl5pPr marL="2057287" indent="-228587">
              <a:defRPr>
                <a:solidFill>
                  <a:schemeClr val="tx1"/>
                </a:solidFill>
                <a:latin typeface="Garamond" charset="0"/>
                <a:ea typeface="MS PGothic" charset="0"/>
                <a:cs typeface="MS PGothic" charset="0"/>
              </a:defRPr>
            </a:lvl5pPr>
            <a:lvl6pPr marL="2514461" indent="-228587" eaLnBrk="0" fontAlgn="base" hangingPunct="0">
              <a:spcBef>
                <a:spcPct val="0"/>
              </a:spcBef>
              <a:spcAft>
                <a:spcPct val="0"/>
              </a:spcAft>
              <a:defRPr>
                <a:solidFill>
                  <a:schemeClr val="tx1"/>
                </a:solidFill>
                <a:latin typeface="Garamond" charset="0"/>
                <a:ea typeface="MS PGothic" charset="0"/>
                <a:cs typeface="MS PGothic" charset="0"/>
              </a:defRPr>
            </a:lvl6pPr>
            <a:lvl7pPr marL="2971635" indent="-228587" eaLnBrk="0" fontAlgn="base" hangingPunct="0">
              <a:spcBef>
                <a:spcPct val="0"/>
              </a:spcBef>
              <a:spcAft>
                <a:spcPct val="0"/>
              </a:spcAft>
              <a:defRPr>
                <a:solidFill>
                  <a:schemeClr val="tx1"/>
                </a:solidFill>
                <a:latin typeface="Garamond" charset="0"/>
                <a:ea typeface="MS PGothic" charset="0"/>
                <a:cs typeface="MS PGothic" charset="0"/>
              </a:defRPr>
            </a:lvl7pPr>
            <a:lvl8pPr marL="3428810" indent="-228587" eaLnBrk="0" fontAlgn="base" hangingPunct="0">
              <a:spcBef>
                <a:spcPct val="0"/>
              </a:spcBef>
              <a:spcAft>
                <a:spcPct val="0"/>
              </a:spcAft>
              <a:defRPr>
                <a:solidFill>
                  <a:schemeClr val="tx1"/>
                </a:solidFill>
                <a:latin typeface="Garamond" charset="0"/>
                <a:ea typeface="MS PGothic" charset="0"/>
                <a:cs typeface="MS PGothic" charset="0"/>
              </a:defRPr>
            </a:lvl8pPr>
            <a:lvl9pPr marL="3885985" indent="-228587" eaLnBrk="0" fontAlgn="base" hangingPunct="0">
              <a:spcBef>
                <a:spcPct val="0"/>
              </a:spcBef>
              <a:spcAft>
                <a:spcPct val="0"/>
              </a:spcAft>
              <a:defRPr>
                <a:solidFill>
                  <a:schemeClr val="tx1"/>
                </a:solidFill>
                <a:latin typeface="Garamond" charset="0"/>
                <a:ea typeface="MS PGothic" charset="0"/>
                <a:cs typeface="MS PGothic" charset="0"/>
              </a:defRPr>
            </a:lvl9pPr>
          </a:lstStyle>
          <a:p>
            <a:fld id="{C9B057F9-B32D-1840-85A6-DC33667466CE}" type="slidenum">
              <a:rPr lang="en-US"/>
              <a:pPr/>
              <a:t>15</a:t>
            </a:fld>
            <a:endParaRPr lang="en-US"/>
          </a:p>
        </p:txBody>
      </p:sp>
    </p:spTree>
    <p:extLst>
      <p:ext uri="{BB962C8B-B14F-4D97-AF65-F5344CB8AC3E}">
        <p14:creationId xmlns:p14="http://schemas.microsoft.com/office/powerpoint/2010/main" val="192965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09" indent="-285734">
              <a:defRPr>
                <a:solidFill>
                  <a:schemeClr val="tx1"/>
                </a:solidFill>
                <a:latin typeface="Garamond" charset="0"/>
                <a:ea typeface="MS PGothic" charset="0"/>
                <a:cs typeface="MS PGothic" charset="0"/>
              </a:defRPr>
            </a:lvl2pPr>
            <a:lvl3pPr marL="1142937" indent="-228587">
              <a:defRPr>
                <a:solidFill>
                  <a:schemeClr val="tx1"/>
                </a:solidFill>
                <a:latin typeface="Garamond" charset="0"/>
                <a:ea typeface="MS PGothic" charset="0"/>
                <a:cs typeface="MS PGothic" charset="0"/>
              </a:defRPr>
            </a:lvl3pPr>
            <a:lvl4pPr marL="1600112" indent="-228587">
              <a:defRPr>
                <a:solidFill>
                  <a:schemeClr val="tx1"/>
                </a:solidFill>
                <a:latin typeface="Garamond" charset="0"/>
                <a:ea typeface="MS PGothic" charset="0"/>
                <a:cs typeface="MS PGothic" charset="0"/>
              </a:defRPr>
            </a:lvl4pPr>
            <a:lvl5pPr marL="2057287" indent="-228587">
              <a:defRPr>
                <a:solidFill>
                  <a:schemeClr val="tx1"/>
                </a:solidFill>
                <a:latin typeface="Garamond" charset="0"/>
                <a:ea typeface="MS PGothic" charset="0"/>
                <a:cs typeface="MS PGothic" charset="0"/>
              </a:defRPr>
            </a:lvl5pPr>
            <a:lvl6pPr marL="2514461" indent="-228587" eaLnBrk="0" fontAlgn="base" hangingPunct="0">
              <a:spcBef>
                <a:spcPct val="0"/>
              </a:spcBef>
              <a:spcAft>
                <a:spcPct val="0"/>
              </a:spcAft>
              <a:defRPr>
                <a:solidFill>
                  <a:schemeClr val="tx1"/>
                </a:solidFill>
                <a:latin typeface="Garamond" charset="0"/>
                <a:ea typeface="MS PGothic" charset="0"/>
                <a:cs typeface="MS PGothic" charset="0"/>
              </a:defRPr>
            </a:lvl6pPr>
            <a:lvl7pPr marL="2971635" indent="-228587" eaLnBrk="0" fontAlgn="base" hangingPunct="0">
              <a:spcBef>
                <a:spcPct val="0"/>
              </a:spcBef>
              <a:spcAft>
                <a:spcPct val="0"/>
              </a:spcAft>
              <a:defRPr>
                <a:solidFill>
                  <a:schemeClr val="tx1"/>
                </a:solidFill>
                <a:latin typeface="Garamond" charset="0"/>
                <a:ea typeface="MS PGothic" charset="0"/>
                <a:cs typeface="MS PGothic" charset="0"/>
              </a:defRPr>
            </a:lvl7pPr>
            <a:lvl8pPr marL="3428810" indent="-228587" eaLnBrk="0" fontAlgn="base" hangingPunct="0">
              <a:spcBef>
                <a:spcPct val="0"/>
              </a:spcBef>
              <a:spcAft>
                <a:spcPct val="0"/>
              </a:spcAft>
              <a:defRPr>
                <a:solidFill>
                  <a:schemeClr val="tx1"/>
                </a:solidFill>
                <a:latin typeface="Garamond" charset="0"/>
                <a:ea typeface="MS PGothic" charset="0"/>
                <a:cs typeface="MS PGothic" charset="0"/>
              </a:defRPr>
            </a:lvl8pPr>
            <a:lvl9pPr marL="3885985" indent="-228587" eaLnBrk="0" fontAlgn="base" hangingPunct="0">
              <a:spcBef>
                <a:spcPct val="0"/>
              </a:spcBef>
              <a:spcAft>
                <a:spcPct val="0"/>
              </a:spcAft>
              <a:defRPr>
                <a:solidFill>
                  <a:schemeClr val="tx1"/>
                </a:solidFill>
                <a:latin typeface="Garamond" charset="0"/>
                <a:ea typeface="MS PGothic" charset="0"/>
                <a:cs typeface="MS PGothic" charset="0"/>
              </a:defRPr>
            </a:lvl9pPr>
          </a:lstStyle>
          <a:p>
            <a:fld id="{B369D15E-37CD-284D-9BFA-BFECBF383FF4}" type="slidenum">
              <a:rPr lang="en-US">
                <a:ea typeface="Osaka" charset="0"/>
                <a:cs typeface="Osaka" charset="0"/>
              </a:rPr>
              <a:pPr/>
              <a:t>16</a:t>
            </a:fld>
            <a:endParaRPr lang="en-US">
              <a:ea typeface="Osaka" charset="0"/>
              <a:cs typeface="Osaka" charset="0"/>
            </a:endParaRPr>
          </a:p>
        </p:txBody>
      </p:sp>
      <p:sp>
        <p:nvSpPr>
          <p:cNvPr id="33795"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lIns="91427" tIns="45715" rIns="91427" bIns="45715"/>
          <a:lstStyle/>
          <a:p>
            <a:pPr eaLnBrk="1" hangingPunct="1"/>
            <a:r>
              <a:rPr lang="en-US" dirty="0" smtClean="0"/>
              <a:t>CAPS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community members call and consult w/CAPS re: how to intervene w/a student of concern and will have CAPS outreach to students of concern on their behalf- this can often help a student connect to CAPS if any barriers are present, potential for sooner </a:t>
            </a:r>
            <a:r>
              <a:rPr lang="en-US" baseline="0" dirty="0" err="1" smtClean="0"/>
              <a:t>appt</a:t>
            </a:r>
            <a:r>
              <a:rPr lang="en-US" baseline="0" dirty="0" smtClean="0"/>
              <a:t> time, often able to get students access to our services and other resources</a:t>
            </a:r>
            <a:endParaRPr lang="en-US" dirty="0" smtClean="0"/>
          </a:p>
          <a:p>
            <a:pPr eaLnBrk="1" hangingPunct="1"/>
            <a:r>
              <a:rPr lang="en-US" dirty="0" smtClean="0"/>
              <a:t>Ask</a:t>
            </a:r>
            <a:r>
              <a:rPr lang="en-US" baseline="0" dirty="0" smtClean="0"/>
              <a:t> audience members if they have ever successfully referred to CAPS and if so what they did that worked? How did they feel about it? What would increase someone’s comfort to refer to CAPS- welcome them to stop by CAPS and check it out</a:t>
            </a:r>
            <a:endParaRPr lang="en-US" dirty="0"/>
          </a:p>
        </p:txBody>
      </p:sp>
    </p:spTree>
    <p:extLst>
      <p:ext uri="{BB962C8B-B14F-4D97-AF65-F5344CB8AC3E}">
        <p14:creationId xmlns:p14="http://schemas.microsoft.com/office/powerpoint/2010/main" val="385437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02B04B2A-4007-48A3-9DB0-5A9106719E9C}" type="slidenum">
              <a:rPr lang="en-US" altLang="en-US"/>
              <a:pPr/>
              <a:t>17</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96567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Case</a:t>
            </a:r>
            <a:r>
              <a:rPr lang="en-US" baseline="0" dirty="0" smtClean="0"/>
              <a:t> Manager</a:t>
            </a:r>
          </a:p>
          <a:p>
            <a:r>
              <a:rPr lang="en-US" baseline="0" dirty="0" smtClean="0"/>
              <a:t>Keep in mind their boundaries and what they may or may not feel comfortable with, every one is different, can involve other TAs or their faculty member if they are not comfortable with intervening w/the student of concern</a:t>
            </a:r>
          </a:p>
          <a:p>
            <a:r>
              <a:rPr lang="en-US" dirty="0" smtClean="0"/>
              <a:t>In line w/boundaries,</a:t>
            </a:r>
            <a:r>
              <a:rPr lang="en-US" baseline="0" dirty="0" smtClean="0"/>
              <a:t> keep in mind your role to the students and try not to take this on all on your own- involving CRT, CAPS and other supports for this student will be best for both you and the student- you are not a licensed clinician</a:t>
            </a:r>
            <a:endParaRPr lang="en-US" dirty="0" smtClean="0"/>
          </a:p>
          <a:p>
            <a:r>
              <a:rPr lang="en-US" dirty="0" smtClean="0"/>
              <a:t>Stating observations</a:t>
            </a:r>
            <a:r>
              <a:rPr lang="en-US" baseline="0" dirty="0" smtClean="0"/>
              <a:t> is always best, vs labeling their </a:t>
            </a:r>
            <a:r>
              <a:rPr lang="en-US" baseline="0" dirty="0" err="1" smtClean="0"/>
              <a:t>bx’s</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Indicate there is a spectrum of severity in discussing students of concern, therefore interventions will defer based on how severe each case is- trust instincts and if they feel unsafe involve emergency services (UCPD)</a:t>
            </a:r>
            <a:endParaRPr lang="en-US" dirty="0" smtClean="0"/>
          </a:p>
          <a:p>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18</a:t>
            </a:fld>
            <a:endParaRPr lang="en-US"/>
          </a:p>
        </p:txBody>
      </p:sp>
    </p:spTree>
    <p:extLst>
      <p:ext uri="{BB962C8B-B14F-4D97-AF65-F5344CB8AC3E}">
        <p14:creationId xmlns:p14="http://schemas.microsoft.com/office/powerpoint/2010/main" val="424648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09" indent="-285734">
              <a:defRPr>
                <a:solidFill>
                  <a:schemeClr val="tx1"/>
                </a:solidFill>
                <a:latin typeface="Garamond" charset="0"/>
                <a:ea typeface="MS PGothic" charset="0"/>
                <a:cs typeface="MS PGothic" charset="0"/>
              </a:defRPr>
            </a:lvl2pPr>
            <a:lvl3pPr marL="1142937" indent="-228587">
              <a:defRPr>
                <a:solidFill>
                  <a:schemeClr val="tx1"/>
                </a:solidFill>
                <a:latin typeface="Garamond" charset="0"/>
                <a:ea typeface="MS PGothic" charset="0"/>
                <a:cs typeface="MS PGothic" charset="0"/>
              </a:defRPr>
            </a:lvl3pPr>
            <a:lvl4pPr marL="1600112" indent="-228587">
              <a:defRPr>
                <a:solidFill>
                  <a:schemeClr val="tx1"/>
                </a:solidFill>
                <a:latin typeface="Garamond" charset="0"/>
                <a:ea typeface="MS PGothic" charset="0"/>
                <a:cs typeface="MS PGothic" charset="0"/>
              </a:defRPr>
            </a:lvl4pPr>
            <a:lvl5pPr marL="2057287" indent="-228587">
              <a:defRPr>
                <a:solidFill>
                  <a:schemeClr val="tx1"/>
                </a:solidFill>
                <a:latin typeface="Garamond" charset="0"/>
                <a:ea typeface="MS PGothic" charset="0"/>
                <a:cs typeface="MS PGothic" charset="0"/>
              </a:defRPr>
            </a:lvl5pPr>
            <a:lvl6pPr marL="2514461" indent="-228587" eaLnBrk="0" fontAlgn="base" hangingPunct="0">
              <a:spcBef>
                <a:spcPct val="0"/>
              </a:spcBef>
              <a:spcAft>
                <a:spcPct val="0"/>
              </a:spcAft>
              <a:defRPr>
                <a:solidFill>
                  <a:schemeClr val="tx1"/>
                </a:solidFill>
                <a:latin typeface="Garamond" charset="0"/>
                <a:ea typeface="MS PGothic" charset="0"/>
                <a:cs typeface="MS PGothic" charset="0"/>
              </a:defRPr>
            </a:lvl6pPr>
            <a:lvl7pPr marL="2971635" indent="-228587" eaLnBrk="0" fontAlgn="base" hangingPunct="0">
              <a:spcBef>
                <a:spcPct val="0"/>
              </a:spcBef>
              <a:spcAft>
                <a:spcPct val="0"/>
              </a:spcAft>
              <a:defRPr>
                <a:solidFill>
                  <a:schemeClr val="tx1"/>
                </a:solidFill>
                <a:latin typeface="Garamond" charset="0"/>
                <a:ea typeface="MS PGothic" charset="0"/>
                <a:cs typeface="MS PGothic" charset="0"/>
              </a:defRPr>
            </a:lvl7pPr>
            <a:lvl8pPr marL="3428810" indent="-228587" eaLnBrk="0" fontAlgn="base" hangingPunct="0">
              <a:spcBef>
                <a:spcPct val="0"/>
              </a:spcBef>
              <a:spcAft>
                <a:spcPct val="0"/>
              </a:spcAft>
              <a:defRPr>
                <a:solidFill>
                  <a:schemeClr val="tx1"/>
                </a:solidFill>
                <a:latin typeface="Garamond" charset="0"/>
                <a:ea typeface="MS PGothic" charset="0"/>
                <a:cs typeface="MS PGothic" charset="0"/>
              </a:defRPr>
            </a:lvl8pPr>
            <a:lvl9pPr marL="3885985" indent="-228587" eaLnBrk="0" fontAlgn="base" hangingPunct="0">
              <a:spcBef>
                <a:spcPct val="0"/>
              </a:spcBef>
              <a:spcAft>
                <a:spcPct val="0"/>
              </a:spcAft>
              <a:defRPr>
                <a:solidFill>
                  <a:schemeClr val="tx1"/>
                </a:solidFill>
                <a:latin typeface="Garamond" charset="0"/>
                <a:ea typeface="MS PGothic" charset="0"/>
                <a:cs typeface="MS PGothic" charset="0"/>
              </a:defRPr>
            </a:lvl9pPr>
          </a:lstStyle>
          <a:p>
            <a:fld id="{E4E50BDC-F16F-7848-9101-B7D7AB98404C}" type="slidenum">
              <a:rPr lang="en-US">
                <a:ea typeface="Osaka" charset="0"/>
                <a:cs typeface="Osaka" charset="0"/>
              </a:rPr>
              <a:pPr/>
              <a:t>20</a:t>
            </a:fld>
            <a:endParaRPr lang="en-US">
              <a:ea typeface="Osaka" charset="0"/>
              <a:cs typeface="Osaka" charset="0"/>
            </a:endParaRPr>
          </a:p>
        </p:txBody>
      </p:sp>
      <p:sp>
        <p:nvSpPr>
          <p:cNvPr id="65539"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lIns="91427" tIns="45715" rIns="91427" bIns="45715"/>
          <a:lstStyle/>
          <a:p>
            <a:pPr eaLnBrk="1" hangingPunct="1"/>
            <a:r>
              <a:rPr lang="en-US" dirty="0" smtClean="0"/>
              <a:t>Lead: CAPS</a:t>
            </a:r>
          </a:p>
          <a:p>
            <a:pPr eaLnBrk="1" hangingPunct="1"/>
            <a:r>
              <a:rPr lang="en-US" dirty="0" smtClean="0"/>
              <a:t>Try</a:t>
            </a:r>
            <a:r>
              <a:rPr lang="en-US" baseline="0" dirty="0" smtClean="0"/>
              <a:t> to get audience members to empathize with students they are approaching who are distressing- if they can see fear, confusion or helplessness may be more willing to engage w/and intervene w/the student- but remind not to intervene if safety is a concern</a:t>
            </a:r>
          </a:p>
        </p:txBody>
      </p:sp>
    </p:spTree>
    <p:extLst>
      <p:ext uri="{BB962C8B-B14F-4D97-AF65-F5344CB8AC3E}">
        <p14:creationId xmlns:p14="http://schemas.microsoft.com/office/powerpoint/2010/main" val="3019710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09" indent="-285734">
              <a:defRPr>
                <a:solidFill>
                  <a:schemeClr val="tx1"/>
                </a:solidFill>
                <a:latin typeface="Garamond" charset="0"/>
                <a:ea typeface="MS PGothic" charset="0"/>
                <a:cs typeface="MS PGothic" charset="0"/>
              </a:defRPr>
            </a:lvl2pPr>
            <a:lvl3pPr marL="1142937" indent="-228587">
              <a:defRPr>
                <a:solidFill>
                  <a:schemeClr val="tx1"/>
                </a:solidFill>
                <a:latin typeface="Garamond" charset="0"/>
                <a:ea typeface="MS PGothic" charset="0"/>
                <a:cs typeface="MS PGothic" charset="0"/>
              </a:defRPr>
            </a:lvl3pPr>
            <a:lvl4pPr marL="1600112" indent="-228587">
              <a:defRPr>
                <a:solidFill>
                  <a:schemeClr val="tx1"/>
                </a:solidFill>
                <a:latin typeface="Garamond" charset="0"/>
                <a:ea typeface="MS PGothic" charset="0"/>
                <a:cs typeface="MS PGothic" charset="0"/>
              </a:defRPr>
            </a:lvl4pPr>
            <a:lvl5pPr marL="2057287" indent="-228587">
              <a:defRPr>
                <a:solidFill>
                  <a:schemeClr val="tx1"/>
                </a:solidFill>
                <a:latin typeface="Garamond" charset="0"/>
                <a:ea typeface="MS PGothic" charset="0"/>
                <a:cs typeface="MS PGothic" charset="0"/>
              </a:defRPr>
            </a:lvl5pPr>
            <a:lvl6pPr marL="2514461" indent="-228587" eaLnBrk="0" fontAlgn="base" hangingPunct="0">
              <a:spcBef>
                <a:spcPct val="0"/>
              </a:spcBef>
              <a:spcAft>
                <a:spcPct val="0"/>
              </a:spcAft>
              <a:defRPr>
                <a:solidFill>
                  <a:schemeClr val="tx1"/>
                </a:solidFill>
                <a:latin typeface="Garamond" charset="0"/>
                <a:ea typeface="MS PGothic" charset="0"/>
                <a:cs typeface="MS PGothic" charset="0"/>
              </a:defRPr>
            </a:lvl6pPr>
            <a:lvl7pPr marL="2971635" indent="-228587" eaLnBrk="0" fontAlgn="base" hangingPunct="0">
              <a:spcBef>
                <a:spcPct val="0"/>
              </a:spcBef>
              <a:spcAft>
                <a:spcPct val="0"/>
              </a:spcAft>
              <a:defRPr>
                <a:solidFill>
                  <a:schemeClr val="tx1"/>
                </a:solidFill>
                <a:latin typeface="Garamond" charset="0"/>
                <a:ea typeface="MS PGothic" charset="0"/>
                <a:cs typeface="MS PGothic" charset="0"/>
              </a:defRPr>
            </a:lvl7pPr>
            <a:lvl8pPr marL="3428810" indent="-228587" eaLnBrk="0" fontAlgn="base" hangingPunct="0">
              <a:spcBef>
                <a:spcPct val="0"/>
              </a:spcBef>
              <a:spcAft>
                <a:spcPct val="0"/>
              </a:spcAft>
              <a:defRPr>
                <a:solidFill>
                  <a:schemeClr val="tx1"/>
                </a:solidFill>
                <a:latin typeface="Garamond" charset="0"/>
                <a:ea typeface="MS PGothic" charset="0"/>
                <a:cs typeface="MS PGothic" charset="0"/>
              </a:defRPr>
            </a:lvl8pPr>
            <a:lvl9pPr marL="3885985" indent="-228587" eaLnBrk="0" fontAlgn="base" hangingPunct="0">
              <a:spcBef>
                <a:spcPct val="0"/>
              </a:spcBef>
              <a:spcAft>
                <a:spcPct val="0"/>
              </a:spcAft>
              <a:defRPr>
                <a:solidFill>
                  <a:schemeClr val="tx1"/>
                </a:solidFill>
                <a:latin typeface="Garamond" charset="0"/>
                <a:ea typeface="MS PGothic" charset="0"/>
                <a:cs typeface="MS PGothic" charset="0"/>
              </a:defRPr>
            </a:lvl9pPr>
          </a:lstStyle>
          <a:p>
            <a:fld id="{963F26CF-6CB6-BF40-9CBE-21EF694CC66F}" type="slidenum">
              <a:rPr lang="en-US">
                <a:ea typeface="Osaka" charset="0"/>
                <a:cs typeface="Osaka" charset="0"/>
              </a:rPr>
              <a:pPr/>
              <a:t>21</a:t>
            </a:fld>
            <a:endParaRPr lang="en-US">
              <a:ea typeface="Osaka" charset="0"/>
              <a:cs typeface="Osaka" charset="0"/>
            </a:endParaRPr>
          </a:p>
        </p:txBody>
      </p:sp>
      <p:sp>
        <p:nvSpPr>
          <p:cNvPr id="68611"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lIns="91427" tIns="45715" rIns="91427" bIns="45715"/>
          <a:lstStyle/>
          <a:p>
            <a:pPr eaLnBrk="1" hangingPunct="1"/>
            <a:r>
              <a:rPr lang="en-US" dirty="0" smtClean="0"/>
              <a:t>Lead: CAPS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Case by case basis on how best to intervene, but helpful to empathize w/students, validate and understand their concerns in order to get them connected</a:t>
            </a:r>
            <a:endParaRPr lang="en-US" dirty="0" smtClean="0"/>
          </a:p>
          <a:p>
            <a:pPr eaLnBrk="1" hangingPunct="1"/>
            <a:r>
              <a:rPr lang="en-US" dirty="0" smtClean="0"/>
              <a:t>Some</a:t>
            </a:r>
            <a:r>
              <a:rPr lang="en-US" baseline="0" dirty="0" smtClean="0"/>
              <a:t> students may be in so much distress or may make you feel unsafe, and that is not when we want to focus on problem solving but redirect to emergency services and trust your instincts</a:t>
            </a:r>
            <a:endParaRPr lang="en-US" dirty="0"/>
          </a:p>
        </p:txBody>
      </p:sp>
    </p:spTree>
    <p:extLst>
      <p:ext uri="{BB962C8B-B14F-4D97-AF65-F5344CB8AC3E}">
        <p14:creationId xmlns:p14="http://schemas.microsoft.com/office/powerpoint/2010/main" val="55138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Case Manager</a:t>
            </a:r>
          </a:p>
          <a:p>
            <a:r>
              <a:rPr lang="en-US" dirty="0" smtClean="0"/>
              <a:t>Moving</a:t>
            </a:r>
            <a:r>
              <a:rPr lang="en-US" baseline="0" dirty="0" smtClean="0"/>
              <a:t> to a more private space can sometimes help de-escalate a situation, however you should never meet w/a student alone if you feel any issues related to safety- keeping the door open, having another staff member join the meeting as support, do not meet w/student privately if these concerns arise</a:t>
            </a:r>
          </a:p>
          <a:p>
            <a:r>
              <a:rPr lang="en-US" baseline="0" dirty="0" smtClean="0"/>
              <a:t>Communicating information about the process is related to being transparent- telling students steps you are taking to address theirs or your concerns, including letting them know you are calling CAPS and can do so together, or will seek consultation from CRT who may reach out to students, </a:t>
            </a:r>
            <a:r>
              <a:rPr lang="en-US" baseline="0" dirty="0" err="1" smtClean="0"/>
              <a:t>etc</a:t>
            </a:r>
            <a:endParaRPr lang="en-US" baseline="0" dirty="0" smtClean="0"/>
          </a:p>
          <a:p>
            <a:r>
              <a:rPr lang="en-US" baseline="0" dirty="0" smtClean="0"/>
              <a:t>Appropriate limit setting often means that you are not alone in knowing this students distress or concerns, always connecting to more supports and getting support from your </a:t>
            </a:r>
            <a:r>
              <a:rPr lang="en-US" baseline="0" dirty="0" err="1" smtClean="0"/>
              <a:t>dept</a:t>
            </a:r>
            <a:r>
              <a:rPr lang="en-US" baseline="0" dirty="0" smtClean="0"/>
              <a:t> to better intervene with the student</a:t>
            </a:r>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22</a:t>
            </a:fld>
            <a:endParaRPr lang="en-US"/>
          </a:p>
        </p:txBody>
      </p:sp>
    </p:spTree>
    <p:extLst>
      <p:ext uri="{BB962C8B-B14F-4D97-AF65-F5344CB8AC3E}">
        <p14:creationId xmlns:p14="http://schemas.microsoft.com/office/powerpoint/2010/main" val="426256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Case Manager</a:t>
            </a:r>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23</a:t>
            </a:fld>
            <a:endParaRPr lang="en-US"/>
          </a:p>
        </p:txBody>
      </p:sp>
    </p:spTree>
    <p:extLst>
      <p:ext uri="{BB962C8B-B14F-4D97-AF65-F5344CB8AC3E}">
        <p14:creationId xmlns:p14="http://schemas.microsoft.com/office/powerpoint/2010/main" val="254267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a:t>
            </a:r>
            <a:r>
              <a:rPr lang="en-US" baseline="0" dirty="0" smtClean="0"/>
              <a:t>he presentation is intended to be interactive, so encourage the audience to ask questions or share examples when relevant</a:t>
            </a:r>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2</a:t>
            </a:fld>
            <a:endParaRPr lang="en-US"/>
          </a:p>
        </p:txBody>
      </p:sp>
    </p:spTree>
    <p:extLst>
      <p:ext uri="{BB962C8B-B14F-4D97-AF65-F5344CB8AC3E}">
        <p14:creationId xmlns:p14="http://schemas.microsoft.com/office/powerpoint/2010/main" val="508375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Case Manager</a:t>
            </a:r>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24</a:t>
            </a:fld>
            <a:endParaRPr lang="en-US"/>
          </a:p>
        </p:txBody>
      </p:sp>
    </p:spTree>
    <p:extLst>
      <p:ext uri="{BB962C8B-B14F-4D97-AF65-F5344CB8AC3E}">
        <p14:creationId xmlns:p14="http://schemas.microsoft.com/office/powerpoint/2010/main" val="703998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Case Manager</a:t>
            </a:r>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25</a:t>
            </a:fld>
            <a:endParaRPr lang="en-US"/>
          </a:p>
        </p:txBody>
      </p:sp>
    </p:spTree>
    <p:extLst>
      <p:ext uri="{BB962C8B-B14F-4D97-AF65-F5344CB8AC3E}">
        <p14:creationId xmlns:p14="http://schemas.microsoft.com/office/powerpoint/2010/main" val="142378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Case Manager</a:t>
            </a:r>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26</a:t>
            </a:fld>
            <a:endParaRPr lang="en-US"/>
          </a:p>
        </p:txBody>
      </p:sp>
    </p:spTree>
    <p:extLst>
      <p:ext uri="{BB962C8B-B14F-4D97-AF65-F5344CB8AC3E}">
        <p14:creationId xmlns:p14="http://schemas.microsoft.com/office/powerpoint/2010/main" val="2807475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28</a:t>
            </a:fld>
            <a:endParaRPr lang="en-US"/>
          </a:p>
        </p:txBody>
      </p:sp>
    </p:spTree>
    <p:extLst>
      <p:ext uri="{BB962C8B-B14F-4D97-AF65-F5344CB8AC3E}">
        <p14:creationId xmlns:p14="http://schemas.microsoft.com/office/powerpoint/2010/main" val="36968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a:t>
            </a:r>
            <a:r>
              <a:rPr lang="en-US" baseline="0" dirty="0" smtClean="0"/>
              <a:t> to familiarize audience w/common signs of distress in order to be able to identify students who are distressed or distressing;  </a:t>
            </a:r>
          </a:p>
          <a:p>
            <a:r>
              <a:rPr lang="en-US" baseline="0" dirty="0" smtClean="0"/>
              <a:t>set the tone for the rest of the presentation and gain a general understanding that no student will fit all signs, but that they should trust their instincts and if they are concerned reach out and connect the student</a:t>
            </a:r>
          </a:p>
          <a:p>
            <a:endParaRPr lang="en-US" baseline="0" dirty="0" smtClean="0"/>
          </a:p>
        </p:txBody>
      </p:sp>
      <p:sp>
        <p:nvSpPr>
          <p:cNvPr id="4" name="Slide Number Placeholder 3"/>
          <p:cNvSpPr>
            <a:spLocks noGrp="1"/>
          </p:cNvSpPr>
          <p:nvPr>
            <p:ph type="sldNum" sz="quarter" idx="10"/>
          </p:nvPr>
        </p:nvSpPr>
        <p:spPr/>
        <p:txBody>
          <a:bodyPr/>
          <a:lstStyle/>
          <a:p>
            <a:fld id="{CAF9BBF3-D9B3-4E7E-A0BB-6B3EC2676140}" type="slidenum">
              <a:rPr lang="en-US" smtClean="0"/>
              <a:t>3</a:t>
            </a:fld>
            <a:endParaRPr lang="en-US"/>
          </a:p>
        </p:txBody>
      </p:sp>
    </p:spTree>
    <p:extLst>
      <p:ext uri="{BB962C8B-B14F-4D97-AF65-F5344CB8AC3E}">
        <p14:creationId xmlns:p14="http://schemas.microsoft.com/office/powerpoint/2010/main" val="386376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50" indent="-285750">
              <a:defRPr>
                <a:solidFill>
                  <a:schemeClr val="tx1"/>
                </a:solidFill>
                <a:latin typeface="Garamond" charset="0"/>
                <a:ea typeface="MS PGothic" charset="0"/>
                <a:cs typeface="MS PGothic" charset="0"/>
              </a:defRPr>
            </a:lvl2pPr>
            <a:lvl3pPr marL="1143000" indent="-228600">
              <a:defRPr>
                <a:solidFill>
                  <a:schemeClr val="tx1"/>
                </a:solidFill>
                <a:latin typeface="Garamond" charset="0"/>
                <a:ea typeface="MS PGothic" charset="0"/>
                <a:cs typeface="MS PGothic" charset="0"/>
              </a:defRPr>
            </a:lvl3pPr>
            <a:lvl4pPr marL="1600200" indent="-228600">
              <a:defRPr>
                <a:solidFill>
                  <a:schemeClr val="tx1"/>
                </a:solidFill>
                <a:latin typeface="Garamond" charset="0"/>
                <a:ea typeface="MS PGothic" charset="0"/>
                <a:cs typeface="MS PGothic" charset="0"/>
              </a:defRPr>
            </a:lvl4pPr>
            <a:lvl5pPr marL="2057400" indent="-228600">
              <a:defRPr>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Garamond" charset="0"/>
                <a:ea typeface="MS PGothic" charset="0"/>
                <a:cs typeface="MS PGothic" charset="0"/>
              </a:defRPr>
            </a:lvl9pPr>
          </a:lstStyle>
          <a:p>
            <a:fld id="{BC87B30A-143E-4144-B34E-256AE5AE8028}" type="slidenum">
              <a:rPr lang="en-US">
                <a:ea typeface="Osaka" charset="0"/>
                <a:cs typeface="Osaka" charset="0"/>
              </a:rPr>
              <a:pPr/>
              <a:t>4</a:t>
            </a:fld>
            <a:endParaRPr lang="en-US">
              <a:ea typeface="Osaka" charset="0"/>
              <a:cs typeface="Osaka" charset="0"/>
            </a:endParaRPr>
          </a:p>
        </p:txBody>
      </p:sp>
      <p:sp>
        <p:nvSpPr>
          <p:cNvPr id="23555"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432" tIns="45717" rIns="91432" bIns="45717"/>
          <a:lstStyle/>
          <a:p>
            <a:pPr eaLnBrk="1" hangingPunct="1"/>
            <a:endParaRPr lang="en-US"/>
          </a:p>
        </p:txBody>
      </p:sp>
    </p:spTree>
    <p:extLst>
      <p:ext uri="{BB962C8B-B14F-4D97-AF65-F5344CB8AC3E}">
        <p14:creationId xmlns:p14="http://schemas.microsoft.com/office/powerpoint/2010/main" val="53671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50" indent="-285750">
              <a:defRPr>
                <a:solidFill>
                  <a:schemeClr val="tx1"/>
                </a:solidFill>
                <a:latin typeface="Garamond" charset="0"/>
                <a:ea typeface="MS PGothic" charset="0"/>
                <a:cs typeface="MS PGothic" charset="0"/>
              </a:defRPr>
            </a:lvl2pPr>
            <a:lvl3pPr marL="1143000" indent="-228600">
              <a:defRPr>
                <a:solidFill>
                  <a:schemeClr val="tx1"/>
                </a:solidFill>
                <a:latin typeface="Garamond" charset="0"/>
                <a:ea typeface="MS PGothic" charset="0"/>
                <a:cs typeface="MS PGothic" charset="0"/>
              </a:defRPr>
            </a:lvl3pPr>
            <a:lvl4pPr marL="1600200" indent="-228600">
              <a:defRPr>
                <a:solidFill>
                  <a:schemeClr val="tx1"/>
                </a:solidFill>
                <a:latin typeface="Garamond" charset="0"/>
                <a:ea typeface="MS PGothic" charset="0"/>
                <a:cs typeface="MS PGothic" charset="0"/>
              </a:defRPr>
            </a:lvl4pPr>
            <a:lvl5pPr marL="2057400" indent="-228600">
              <a:defRPr>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Garamond" charset="0"/>
                <a:ea typeface="MS PGothic" charset="0"/>
                <a:cs typeface="MS PGothic" charset="0"/>
              </a:defRPr>
            </a:lvl9pPr>
          </a:lstStyle>
          <a:p>
            <a:fld id="{3BDCD269-99F7-F248-963E-13073EB7A0F7}" type="slidenum">
              <a:rPr lang="en-US">
                <a:ea typeface="Osaka" charset="0"/>
                <a:cs typeface="Osaka" charset="0"/>
              </a:rPr>
              <a:pPr/>
              <a:t>5</a:t>
            </a:fld>
            <a:endParaRPr lang="en-US">
              <a:ea typeface="Osaka" charset="0"/>
              <a:cs typeface="Osaka" charset="0"/>
            </a:endParaRPr>
          </a:p>
        </p:txBody>
      </p:sp>
      <p:sp>
        <p:nvSpPr>
          <p:cNvPr id="27651"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432" tIns="45717" rIns="91432" bIns="45717"/>
          <a:lstStyle/>
          <a:p>
            <a:pPr eaLnBrk="1" hangingPunct="1"/>
            <a:endParaRPr lang="en-US"/>
          </a:p>
        </p:txBody>
      </p:sp>
    </p:spTree>
    <p:extLst>
      <p:ext uri="{BB962C8B-B14F-4D97-AF65-F5344CB8AC3E}">
        <p14:creationId xmlns:p14="http://schemas.microsoft.com/office/powerpoint/2010/main" val="313868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50" indent="-285750">
              <a:defRPr>
                <a:solidFill>
                  <a:schemeClr val="tx1"/>
                </a:solidFill>
                <a:latin typeface="Garamond" charset="0"/>
                <a:ea typeface="MS PGothic" charset="0"/>
                <a:cs typeface="MS PGothic" charset="0"/>
              </a:defRPr>
            </a:lvl2pPr>
            <a:lvl3pPr marL="1143000" indent="-228600">
              <a:defRPr>
                <a:solidFill>
                  <a:schemeClr val="tx1"/>
                </a:solidFill>
                <a:latin typeface="Garamond" charset="0"/>
                <a:ea typeface="MS PGothic" charset="0"/>
                <a:cs typeface="MS PGothic" charset="0"/>
              </a:defRPr>
            </a:lvl3pPr>
            <a:lvl4pPr marL="1600200" indent="-228600">
              <a:defRPr>
                <a:solidFill>
                  <a:schemeClr val="tx1"/>
                </a:solidFill>
                <a:latin typeface="Garamond" charset="0"/>
                <a:ea typeface="MS PGothic" charset="0"/>
                <a:cs typeface="MS PGothic" charset="0"/>
              </a:defRPr>
            </a:lvl4pPr>
            <a:lvl5pPr marL="2057400" indent="-228600">
              <a:defRPr>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Garamond" charset="0"/>
                <a:ea typeface="MS PGothic" charset="0"/>
                <a:cs typeface="MS PGothic" charset="0"/>
              </a:defRPr>
            </a:lvl9pPr>
          </a:lstStyle>
          <a:p>
            <a:fld id="{2BCE9C3D-B99A-8741-A041-A9D3ACBAB1F4}" type="slidenum">
              <a:rPr lang="en-US">
                <a:ea typeface="Osaka" charset="0"/>
                <a:cs typeface="Osaka" charset="0"/>
              </a:rPr>
              <a:pPr/>
              <a:t>6</a:t>
            </a:fld>
            <a:endParaRPr lang="en-US">
              <a:ea typeface="Osaka" charset="0"/>
              <a:cs typeface="Osaka" charset="0"/>
            </a:endParaRPr>
          </a:p>
        </p:txBody>
      </p:sp>
      <p:sp>
        <p:nvSpPr>
          <p:cNvPr id="25603"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432" tIns="45717" rIns="91432" bIns="45717"/>
          <a:lstStyle/>
          <a:p>
            <a:pPr eaLnBrk="1" hangingPunct="1"/>
            <a:endParaRPr lang="en-US"/>
          </a:p>
        </p:txBody>
      </p:sp>
    </p:spTree>
    <p:extLst>
      <p:ext uri="{BB962C8B-B14F-4D97-AF65-F5344CB8AC3E}">
        <p14:creationId xmlns:p14="http://schemas.microsoft.com/office/powerpoint/2010/main" val="337247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CAPS</a:t>
            </a:r>
          </a:p>
          <a:p>
            <a:r>
              <a:rPr lang="en-US" dirty="0" smtClean="0"/>
              <a:t>Take</a:t>
            </a:r>
            <a:r>
              <a:rPr lang="en-US" baseline="0" dirty="0" smtClean="0"/>
              <a:t> any and all signs of suicide or suicidal ideation seriously- some students may express ideation via academic work (assignments, emails w/TAs, reasons for missing exams)</a:t>
            </a:r>
          </a:p>
          <a:p>
            <a:r>
              <a:rPr lang="en-US" baseline="0" dirty="0" smtClean="0"/>
              <a:t>If interested in learning more on how to intervene with SI, can participate in CAPS QPR Suicide Gatekeeper Training which is offered quarterly to all students and staff- go to CAPS website for more information</a:t>
            </a:r>
            <a:endParaRPr lang="en-US" dirty="0"/>
          </a:p>
        </p:txBody>
      </p:sp>
      <p:sp>
        <p:nvSpPr>
          <p:cNvPr id="4" name="Slide Number Placeholder 3"/>
          <p:cNvSpPr>
            <a:spLocks noGrp="1"/>
          </p:cNvSpPr>
          <p:nvPr>
            <p:ph type="sldNum" sz="quarter" idx="10"/>
          </p:nvPr>
        </p:nvSpPr>
        <p:spPr/>
        <p:txBody>
          <a:bodyPr/>
          <a:lstStyle/>
          <a:p>
            <a:fld id="{CAF9BBF3-D9B3-4E7E-A0BB-6B3EC2676140}" type="slidenum">
              <a:rPr lang="en-US" smtClean="0"/>
              <a:t>7</a:t>
            </a:fld>
            <a:endParaRPr lang="en-US"/>
          </a:p>
        </p:txBody>
      </p:sp>
    </p:spTree>
    <p:extLst>
      <p:ext uri="{BB962C8B-B14F-4D97-AF65-F5344CB8AC3E}">
        <p14:creationId xmlns:p14="http://schemas.microsoft.com/office/powerpoint/2010/main" val="181775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MS PGothic" charset="0"/>
                <a:cs typeface="MS PGothic" charset="0"/>
              </a:defRPr>
            </a:lvl1pPr>
            <a:lvl2pPr marL="742950" indent="-285750">
              <a:defRPr>
                <a:solidFill>
                  <a:schemeClr val="tx1"/>
                </a:solidFill>
                <a:latin typeface="Garamond" charset="0"/>
                <a:ea typeface="MS PGothic" charset="0"/>
                <a:cs typeface="MS PGothic" charset="0"/>
              </a:defRPr>
            </a:lvl2pPr>
            <a:lvl3pPr marL="1143000" indent="-228600">
              <a:defRPr>
                <a:solidFill>
                  <a:schemeClr val="tx1"/>
                </a:solidFill>
                <a:latin typeface="Garamond" charset="0"/>
                <a:ea typeface="MS PGothic" charset="0"/>
                <a:cs typeface="MS PGothic" charset="0"/>
              </a:defRPr>
            </a:lvl3pPr>
            <a:lvl4pPr marL="1600200" indent="-228600">
              <a:defRPr>
                <a:solidFill>
                  <a:schemeClr val="tx1"/>
                </a:solidFill>
                <a:latin typeface="Garamond" charset="0"/>
                <a:ea typeface="MS PGothic" charset="0"/>
                <a:cs typeface="MS PGothic" charset="0"/>
              </a:defRPr>
            </a:lvl4pPr>
            <a:lvl5pPr marL="2057400" indent="-228600">
              <a:defRPr>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Garamond" charset="0"/>
                <a:ea typeface="MS PGothic" charset="0"/>
                <a:cs typeface="MS PGothic" charset="0"/>
              </a:defRPr>
            </a:lvl9pPr>
          </a:lstStyle>
          <a:p>
            <a:fld id="{BC87B30A-143E-4144-B34E-256AE5AE8028}" type="slidenum">
              <a:rPr lang="en-US">
                <a:ea typeface="Osaka" charset="0"/>
                <a:cs typeface="Osaka" charset="0"/>
              </a:rPr>
              <a:pPr/>
              <a:t>8</a:t>
            </a:fld>
            <a:endParaRPr lang="en-US">
              <a:ea typeface="Osaka" charset="0"/>
              <a:cs typeface="Osaka" charset="0"/>
            </a:endParaRPr>
          </a:p>
        </p:txBody>
      </p:sp>
      <p:sp>
        <p:nvSpPr>
          <p:cNvPr id="23555"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432" tIns="45717" rIns="91432" bIns="45717"/>
          <a:lstStyle/>
          <a:p>
            <a:pPr>
              <a:defRPr/>
            </a:pPr>
            <a:r>
              <a:rPr lang="en-US" sz="2000" b="0" dirty="0" smtClean="0"/>
              <a:t>Barriers to care can include: stigma, discrimination, lack of culturally sensitive services, location, poor quality of services offered, cost, lack of insurance coverage, mistrust</a:t>
            </a:r>
            <a:r>
              <a:rPr lang="en-US" sz="2000" b="0" baseline="0" dirty="0" smtClean="0"/>
              <a:t> in services (e.g. in undocumented students), etc.</a:t>
            </a:r>
          </a:p>
          <a:p>
            <a:pPr>
              <a:defRPr/>
            </a:pPr>
            <a:endParaRPr lang="en-US" sz="2000" b="0" baseline="0" dirty="0" smtClean="0"/>
          </a:p>
          <a:p>
            <a:pPr lvl="1">
              <a:buFont typeface="Arial" panose="020B0604020202020204" pitchFamily="34" charset="0"/>
              <a:buChar char="•"/>
              <a:defRPr/>
            </a:pPr>
            <a:r>
              <a:rPr lang="en-US" dirty="0" smtClean="0"/>
              <a:t>Lack of knowledge about services (what is available, what we do, cost, hours)</a:t>
            </a:r>
          </a:p>
          <a:p>
            <a:pPr lvl="1">
              <a:buFont typeface="Arial" panose="020B0604020202020204" pitchFamily="34" charset="0"/>
              <a:buChar char="•"/>
              <a:defRPr/>
            </a:pPr>
            <a:r>
              <a:rPr lang="en-US" dirty="0" smtClean="0"/>
              <a:t>Stigma and shame (I am not crazy, people may see me in the building)</a:t>
            </a:r>
          </a:p>
          <a:p>
            <a:pPr lvl="1">
              <a:buFont typeface="Arial" panose="020B0604020202020204" pitchFamily="34" charset="0"/>
              <a:buChar char="•"/>
              <a:defRPr/>
            </a:pPr>
            <a:r>
              <a:rPr lang="en-US" dirty="0" smtClean="0"/>
              <a:t>History of being underserved due to systemic barriers to care (in low SES, religious minorities, immigrants, LGBTQ, persons with disabilities, international students, etc.)</a:t>
            </a:r>
          </a:p>
          <a:p>
            <a:pPr lvl="1">
              <a:buFont typeface="Arial" panose="020B0604020202020204" pitchFamily="34" charset="0"/>
              <a:buChar char="•"/>
              <a:defRPr/>
            </a:pPr>
            <a:r>
              <a:rPr lang="en-US" dirty="0" smtClean="0"/>
              <a:t>Cultural factors </a:t>
            </a:r>
          </a:p>
          <a:p>
            <a:pPr lvl="2">
              <a:buFont typeface="Arial" panose="020B0604020202020204" pitchFamily="34" charset="0"/>
              <a:buChar char="•"/>
              <a:defRPr/>
            </a:pPr>
            <a:r>
              <a:rPr lang="en-US" dirty="0" smtClean="0"/>
              <a:t>I am used to dealing with issues on my own</a:t>
            </a:r>
          </a:p>
          <a:p>
            <a:pPr lvl="2">
              <a:buFont typeface="Arial" panose="020B0604020202020204" pitchFamily="34" charset="0"/>
              <a:buChar char="•"/>
              <a:defRPr/>
            </a:pPr>
            <a:r>
              <a:rPr lang="en-US" dirty="0" smtClean="0"/>
              <a:t>Getting help is a sign of weakness</a:t>
            </a:r>
          </a:p>
          <a:p>
            <a:pPr lvl="2">
              <a:buFont typeface="Arial" panose="020B0604020202020204" pitchFamily="34" charset="0"/>
              <a:buChar char="•"/>
              <a:defRPr/>
            </a:pPr>
            <a:r>
              <a:rPr lang="en-US" dirty="0" smtClean="0"/>
              <a:t>They won’t understand my issues</a:t>
            </a:r>
          </a:p>
          <a:p>
            <a:pPr lvl="2">
              <a:buFont typeface="Arial" panose="020B0604020202020204" pitchFamily="34" charset="0"/>
              <a:buChar char="•"/>
              <a:defRPr/>
            </a:pPr>
            <a:r>
              <a:rPr lang="en-US" dirty="0" smtClean="0"/>
              <a:t>Norms of masculinity</a:t>
            </a:r>
          </a:p>
          <a:p>
            <a:pPr lvl="1">
              <a:buFont typeface="Arial" panose="020B0604020202020204" pitchFamily="34" charset="0"/>
              <a:buChar char="•"/>
              <a:defRPr/>
            </a:pPr>
            <a:r>
              <a:rPr lang="en-US" dirty="0" smtClean="0"/>
              <a:t>Financial concerns</a:t>
            </a:r>
          </a:p>
          <a:p>
            <a:pPr lvl="1">
              <a:buFont typeface="Arial" panose="020B0604020202020204" pitchFamily="34" charset="0"/>
              <a:buChar char="•"/>
              <a:defRPr/>
            </a:pPr>
            <a:r>
              <a:rPr lang="en-US" dirty="0" smtClean="0"/>
              <a:t>Physical barriers: accessibility</a:t>
            </a:r>
          </a:p>
          <a:p>
            <a:pPr>
              <a:defRPr/>
            </a:pPr>
            <a:endParaRPr lang="en-US" sz="2000" b="0" baseline="0" dirty="0" smtClean="0"/>
          </a:p>
          <a:p>
            <a:pPr>
              <a:defRPr/>
            </a:pPr>
            <a:endParaRPr lang="en-US" sz="2000" b="0" dirty="0" smtClean="0"/>
          </a:p>
          <a:p>
            <a:pPr>
              <a:defRPr/>
            </a:pPr>
            <a:r>
              <a:rPr lang="en-US" sz="2000" b="0" dirty="0" smtClean="0"/>
              <a:t>Address barriers honestly and realistically:</a:t>
            </a:r>
          </a:p>
          <a:p>
            <a:pPr marL="742950" lvl="1" indent="-285750">
              <a:buFont typeface="Arial" panose="020B0604020202020204" pitchFamily="34" charset="0"/>
              <a:buChar char="•"/>
              <a:defRPr/>
            </a:pPr>
            <a:r>
              <a:rPr lang="en-US" sz="1600" b="0" dirty="0" smtClean="0"/>
              <a:t>1 in 6 students use our services</a:t>
            </a:r>
          </a:p>
          <a:p>
            <a:pPr marL="742950" lvl="1" indent="-285750">
              <a:buFont typeface="Arial" panose="020B0604020202020204" pitchFamily="34" charset="0"/>
              <a:buChar char="•"/>
              <a:defRPr/>
            </a:pPr>
            <a:r>
              <a:rPr lang="en-US" sz="1600" b="0" dirty="0" smtClean="0"/>
              <a:t>Students seek help for a range of issues, from adjustments to new environments to serious mental illness</a:t>
            </a:r>
          </a:p>
          <a:p>
            <a:pPr marL="742950" lvl="1" indent="-285750">
              <a:buFont typeface="Arial" panose="020B0604020202020204" pitchFamily="34" charset="0"/>
              <a:buChar char="•"/>
              <a:defRPr/>
            </a:pPr>
            <a:r>
              <a:rPr lang="en-US" sz="1600" b="0" dirty="0" smtClean="0"/>
              <a:t>SHIP pays for the services; if non SHIP,</a:t>
            </a:r>
            <a:r>
              <a:rPr lang="en-US" sz="1600" b="0" baseline="0" dirty="0" smtClean="0"/>
              <a:t> we help them get connected to providers using their insurance</a:t>
            </a:r>
            <a:endParaRPr lang="en-US" sz="1600" b="0" dirty="0" smtClean="0"/>
          </a:p>
          <a:p>
            <a:pPr marL="742950" lvl="1" indent="-285750">
              <a:buFont typeface="Arial" panose="020B0604020202020204" pitchFamily="34" charset="0"/>
              <a:buChar char="•"/>
              <a:defRPr/>
            </a:pPr>
            <a:r>
              <a:rPr lang="en-US" sz="1600" b="0" dirty="0" smtClean="0"/>
              <a:t>It is common to feel embarrassed but we can go together, </a:t>
            </a:r>
            <a:r>
              <a:rPr lang="en-US" sz="1600" b="0" dirty="0" err="1" smtClean="0"/>
              <a:t>etc</a:t>
            </a:r>
            <a:r>
              <a:rPr lang="en-US" sz="1600" b="0" dirty="0" smtClean="0"/>
              <a:t>…</a:t>
            </a:r>
          </a:p>
          <a:p>
            <a:pPr marL="742950" lvl="1" indent="-285750">
              <a:buFont typeface="Arial" panose="020B0604020202020204" pitchFamily="34" charset="0"/>
              <a:buChar char="•"/>
              <a:defRPr/>
            </a:pPr>
            <a:r>
              <a:rPr lang="en-US" sz="1600" b="0" dirty="0" smtClean="0"/>
              <a:t>Services are confidential, not part of a student’s record</a:t>
            </a:r>
          </a:p>
          <a:p>
            <a:pPr marL="742950" lvl="1" indent="-285750">
              <a:buFont typeface="Arial" panose="020B0604020202020204" pitchFamily="34" charset="0"/>
              <a:buChar char="•"/>
              <a:defRPr/>
            </a:pPr>
            <a:r>
              <a:rPr lang="en-US" sz="1600" b="0" dirty="0" smtClean="0"/>
              <a:t>Mental health is essential to overall health, and can help with academic performance</a:t>
            </a:r>
          </a:p>
          <a:p>
            <a:pPr marL="742950" lvl="1" indent="-285750">
              <a:buFont typeface="Arial" panose="020B0604020202020204" pitchFamily="34" charset="0"/>
              <a:buChar char="•"/>
              <a:defRPr/>
            </a:pPr>
            <a:r>
              <a:rPr lang="en-US" sz="1600" b="0" dirty="0" smtClean="0"/>
              <a:t>CAPS strives </a:t>
            </a:r>
            <a:r>
              <a:rPr lang="en-US" sz="1600" b="0" baseline="0" dirty="0" smtClean="0"/>
              <a:t>to consider cultural sensitivity, diversity in staff</a:t>
            </a:r>
            <a:endParaRPr lang="en-US" sz="1600" b="0" dirty="0" smtClean="0"/>
          </a:p>
          <a:p>
            <a:pPr eaLnBrk="1" hangingPunct="1"/>
            <a:endParaRPr lang="en-US" dirty="0"/>
          </a:p>
        </p:txBody>
      </p:sp>
    </p:spTree>
    <p:extLst>
      <p:ext uri="{BB962C8B-B14F-4D97-AF65-F5344CB8AC3E}">
        <p14:creationId xmlns:p14="http://schemas.microsoft.com/office/powerpoint/2010/main" val="392025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latin typeface="Times" charset="0"/>
              </a:rPr>
              <a:t>Lead: CAPS</a:t>
            </a:r>
            <a:r>
              <a:rPr lang="en-US" i="0" baseline="0" dirty="0" smtClean="0">
                <a:latin typeface="Times" charset="0"/>
              </a:rPr>
              <a:t> and Case Manager.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latin typeface="Times" charset="0"/>
              </a:rPr>
              <a:t>Providing updated information about a concerning student is ALWAYS welcome.  Your concerns are our concerns.</a:t>
            </a:r>
          </a:p>
          <a:p>
            <a:r>
              <a:rPr lang="en-US" dirty="0" smtClean="0"/>
              <a:t>Provide information on confidentiality-</a:t>
            </a:r>
            <a:r>
              <a:rPr lang="en-US" baseline="0" dirty="0" smtClean="0"/>
              <a:t> cannot confirm/deny student is in </a:t>
            </a:r>
            <a:r>
              <a:rPr lang="en-US" baseline="0" dirty="0" err="1" smtClean="0"/>
              <a:t>tx</a:t>
            </a:r>
            <a:r>
              <a:rPr lang="en-US" baseline="0" dirty="0" smtClean="0"/>
              <a:t> but information can be helpful if student is already being seen at CAPS</a:t>
            </a:r>
          </a:p>
        </p:txBody>
      </p:sp>
      <p:sp>
        <p:nvSpPr>
          <p:cNvPr id="4" name="Slide Number Placeholder 3"/>
          <p:cNvSpPr>
            <a:spLocks noGrp="1"/>
          </p:cNvSpPr>
          <p:nvPr>
            <p:ph type="sldNum" sz="quarter" idx="10"/>
          </p:nvPr>
        </p:nvSpPr>
        <p:spPr/>
        <p:txBody>
          <a:bodyPr/>
          <a:lstStyle/>
          <a:p>
            <a:fld id="{CAF9BBF3-D9B3-4E7E-A0BB-6B3EC2676140}" type="slidenum">
              <a:rPr lang="en-US" smtClean="0"/>
              <a:t>10</a:t>
            </a:fld>
            <a:endParaRPr lang="en-US"/>
          </a:p>
        </p:txBody>
      </p:sp>
    </p:spTree>
    <p:extLst>
      <p:ext uri="{BB962C8B-B14F-4D97-AF65-F5344CB8AC3E}">
        <p14:creationId xmlns:p14="http://schemas.microsoft.com/office/powerpoint/2010/main" val="3959406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09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376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73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116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1928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34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469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50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65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6824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00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3/14/2017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253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99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57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29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47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3/14/2017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1118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3/14/2017</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559583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udentincrisis.ucla.edu/" TargetMode="External"/><Relationship Id="rId2" Type="http://schemas.openxmlformats.org/officeDocument/2006/relationships/hyperlink" Target="mailto:CRTeam@ucla.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RTeam@ucla.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studentincrisis.ucla.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762000"/>
            <a:ext cx="5226051" cy="2624665"/>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400" dirty="0" smtClean="0"/>
              <a:t>Distressed and Distressing Students</a:t>
            </a:r>
            <a:endParaRPr lang="en-US" sz="4400" dirty="0"/>
          </a:p>
        </p:txBody>
      </p:sp>
      <p:sp>
        <p:nvSpPr>
          <p:cNvPr id="3" name="Subtitle 2"/>
          <p:cNvSpPr>
            <a:spLocks noGrp="1"/>
          </p:cNvSpPr>
          <p:nvPr>
            <p:ph type="subTitle" idx="1"/>
          </p:nvPr>
        </p:nvSpPr>
        <p:spPr>
          <a:xfrm>
            <a:off x="2019299" y="3657596"/>
            <a:ext cx="5111752" cy="1600203"/>
          </a:xfrm>
        </p:spPr>
        <p:txBody>
          <a:bodyPr>
            <a:normAutofit fontScale="85000" lnSpcReduction="20000"/>
          </a:bodyPr>
          <a:lstStyle/>
          <a:p>
            <a:r>
              <a:rPr lang="en-US" sz="3200" dirty="0" smtClean="0"/>
              <a:t>The UCLA Consultation &amp; Response Team</a:t>
            </a:r>
          </a:p>
          <a:p>
            <a:r>
              <a:rPr lang="en-US" sz="3200" dirty="0" smtClean="0"/>
              <a:t>UCLA Counseling &amp; Psychological Services</a:t>
            </a:r>
            <a:endParaRPr lang="en-US" sz="3200" dirty="0"/>
          </a:p>
        </p:txBody>
      </p:sp>
    </p:spTree>
    <p:extLst>
      <p:ext uri="{BB962C8B-B14F-4D97-AF65-F5344CB8AC3E}">
        <p14:creationId xmlns:p14="http://schemas.microsoft.com/office/powerpoint/2010/main" val="2839382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7183839"/>
              </p:ext>
            </p:extLst>
          </p:nvPr>
        </p:nvGraphicFramePr>
        <p:xfrm>
          <a:off x="971550" y="2557463"/>
          <a:ext cx="7200900" cy="3528060"/>
        </p:xfrm>
        <a:graphic>
          <a:graphicData uri="http://schemas.openxmlformats.org/drawingml/2006/table">
            <a:tbl>
              <a:tblPr firstRow="1" bandRow="1">
                <a:tableStyleId>{5C22544A-7EE6-4342-B048-85BDC9FD1C3A}</a:tableStyleId>
              </a:tblPr>
              <a:tblGrid>
                <a:gridCol w="1800225"/>
                <a:gridCol w="1800225"/>
                <a:gridCol w="1800225"/>
                <a:gridCol w="1800225"/>
              </a:tblGrid>
              <a:tr h="370840">
                <a:tc>
                  <a:txBody>
                    <a:bodyPr/>
                    <a:lstStyle/>
                    <a:p>
                      <a:endParaRPr lang="en-US" sz="1550" dirty="0"/>
                    </a:p>
                  </a:txBody>
                  <a:tcPr/>
                </a:tc>
                <a:tc>
                  <a:txBody>
                    <a:bodyPr/>
                    <a:lstStyle/>
                    <a:p>
                      <a:r>
                        <a:rPr lang="en-US" sz="1550" dirty="0" smtClean="0"/>
                        <a:t>CAPS</a:t>
                      </a:r>
                      <a:endParaRPr lang="en-US" sz="1550" dirty="0"/>
                    </a:p>
                  </a:txBody>
                  <a:tcPr/>
                </a:tc>
                <a:tc>
                  <a:txBody>
                    <a:bodyPr/>
                    <a:lstStyle/>
                    <a:p>
                      <a:r>
                        <a:rPr lang="en-US" sz="1550" dirty="0" smtClean="0"/>
                        <a:t>CAPS and </a:t>
                      </a:r>
                      <a:br>
                        <a:rPr lang="en-US" sz="1550" dirty="0" smtClean="0"/>
                      </a:br>
                      <a:r>
                        <a:rPr lang="en-US" sz="1550" dirty="0" smtClean="0"/>
                        <a:t>Case</a:t>
                      </a:r>
                      <a:r>
                        <a:rPr lang="en-US" sz="1550" baseline="0" dirty="0" smtClean="0"/>
                        <a:t> Managers</a:t>
                      </a:r>
                      <a:endParaRPr lang="en-US" sz="1550" dirty="0"/>
                    </a:p>
                  </a:txBody>
                  <a:tcPr/>
                </a:tc>
                <a:tc>
                  <a:txBody>
                    <a:bodyPr/>
                    <a:lstStyle/>
                    <a:p>
                      <a:r>
                        <a:rPr lang="en-US" sz="1550" dirty="0" smtClean="0"/>
                        <a:t>Case</a:t>
                      </a:r>
                      <a:r>
                        <a:rPr lang="en-US" sz="1550" baseline="0" dirty="0" smtClean="0"/>
                        <a:t> Managers</a:t>
                      </a:r>
                      <a:endParaRPr lang="en-US" sz="1550" dirty="0"/>
                    </a:p>
                  </a:txBody>
                  <a:tcPr/>
                </a:tc>
              </a:tr>
              <a:tr h="370840">
                <a:tc>
                  <a:txBody>
                    <a:bodyPr/>
                    <a:lstStyle/>
                    <a:p>
                      <a:r>
                        <a:rPr lang="en-US" sz="1550" dirty="0" smtClean="0"/>
                        <a:t>Consultation</a:t>
                      </a:r>
                      <a:endParaRPr lang="en-US" sz="1550" dirty="0"/>
                    </a:p>
                  </a:txBody>
                  <a:tcPr/>
                </a:tc>
                <a:tc>
                  <a:txBody>
                    <a:bodyPr/>
                    <a:lstStyle/>
                    <a:p>
                      <a:endParaRPr lang="en-US" sz="15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50" dirty="0" smtClean="0"/>
                        <a:t>Consults w/staff, faculty,</a:t>
                      </a:r>
                      <a:r>
                        <a:rPr lang="en-US" sz="1550" baseline="0" dirty="0" smtClean="0"/>
                        <a:t> students, and parents</a:t>
                      </a:r>
                      <a:endParaRPr lang="en-US" sz="1550" dirty="0" smtClean="0"/>
                    </a:p>
                  </a:txBody>
                  <a:tcPr/>
                </a:tc>
                <a:tc>
                  <a:txBody>
                    <a:bodyPr/>
                    <a:lstStyle/>
                    <a:p>
                      <a:endParaRPr lang="en-US" sz="1550" dirty="0"/>
                    </a:p>
                  </a:txBody>
                  <a:tcPr/>
                </a:tc>
              </a:tr>
              <a:tr h="370840">
                <a:tc>
                  <a:txBody>
                    <a:bodyPr/>
                    <a:lstStyle/>
                    <a:p>
                      <a:r>
                        <a:rPr lang="en-US" sz="1550" dirty="0" smtClean="0"/>
                        <a:t>Confidentiality</a:t>
                      </a:r>
                      <a:endParaRPr lang="en-US" sz="15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50" dirty="0" smtClean="0"/>
                        <a:t>Information remains privacy-protected</a:t>
                      </a:r>
                    </a:p>
                  </a:txBody>
                  <a:tcPr/>
                </a:tc>
                <a:tc>
                  <a:txBody>
                    <a:bodyPr/>
                    <a:lstStyle/>
                    <a:p>
                      <a:endParaRPr lang="en-US" sz="15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50" dirty="0" smtClean="0"/>
                        <a:t>Information protected by FERPA</a:t>
                      </a:r>
                    </a:p>
                  </a:txBody>
                  <a:tcPr/>
                </a:tc>
              </a:tr>
              <a:tr h="370840">
                <a:tc>
                  <a:txBody>
                    <a:bodyPr/>
                    <a:lstStyle/>
                    <a:p>
                      <a:r>
                        <a:rPr lang="en-US" sz="1550" dirty="0" smtClean="0"/>
                        <a:t>Outreach</a:t>
                      </a:r>
                      <a:endParaRPr lang="en-US" sz="1550" dirty="0"/>
                    </a:p>
                  </a:txBody>
                  <a:tcPr/>
                </a:tc>
                <a:tc>
                  <a:txBody>
                    <a:bodyPr/>
                    <a:lstStyle/>
                    <a:p>
                      <a:endParaRPr lang="en-US" sz="1550" dirty="0"/>
                    </a:p>
                  </a:txBody>
                  <a:tcPr/>
                </a:tc>
                <a:tc>
                  <a:txBody>
                    <a:bodyPr/>
                    <a:lstStyle/>
                    <a:p>
                      <a:r>
                        <a:rPr lang="en-US" sz="1550" dirty="0" smtClean="0"/>
                        <a:t>Contacts students</a:t>
                      </a:r>
                      <a:r>
                        <a:rPr lang="en-US" sz="1550" baseline="0" dirty="0" smtClean="0"/>
                        <a:t> to offer assistance</a:t>
                      </a:r>
                      <a:endParaRPr lang="en-US" sz="1550" dirty="0"/>
                    </a:p>
                  </a:txBody>
                  <a:tcPr/>
                </a:tc>
                <a:tc>
                  <a:txBody>
                    <a:bodyPr/>
                    <a:lstStyle/>
                    <a:p>
                      <a:endParaRPr lang="en-US" sz="1550" dirty="0"/>
                    </a:p>
                  </a:txBody>
                  <a:tcPr/>
                </a:tc>
              </a:tr>
              <a:tr h="370840">
                <a:tc>
                  <a:txBody>
                    <a:bodyPr/>
                    <a:lstStyle/>
                    <a:p>
                      <a:r>
                        <a:rPr lang="en-US" sz="1550" dirty="0" smtClean="0"/>
                        <a:t>Records</a:t>
                      </a:r>
                      <a:endParaRPr lang="en-US" sz="1550" dirty="0"/>
                    </a:p>
                  </a:txBody>
                  <a:tcPr/>
                </a:tc>
                <a:tc>
                  <a:txBody>
                    <a:bodyPr/>
                    <a:lstStyle/>
                    <a:p>
                      <a:r>
                        <a:rPr lang="en-US" sz="1550" dirty="0" smtClean="0"/>
                        <a:t>Confidential </a:t>
                      </a:r>
                      <a:br>
                        <a:rPr lang="en-US" sz="1550" dirty="0" smtClean="0"/>
                      </a:br>
                      <a:r>
                        <a:rPr lang="en-US" sz="1550" dirty="0" smtClean="0"/>
                        <a:t>records</a:t>
                      </a:r>
                      <a:r>
                        <a:rPr lang="en-US" sz="1550" baseline="0" dirty="0" smtClean="0"/>
                        <a:t> of all communication regarding students</a:t>
                      </a:r>
                      <a:endParaRPr lang="en-US" sz="1550" dirty="0"/>
                    </a:p>
                  </a:txBody>
                  <a:tcPr/>
                </a:tc>
                <a:tc>
                  <a:txBody>
                    <a:bodyPr/>
                    <a:lstStyle/>
                    <a:p>
                      <a:endParaRPr lang="en-US" sz="1550"/>
                    </a:p>
                  </a:txBody>
                  <a:tcPr/>
                </a:tc>
                <a:tc>
                  <a:txBody>
                    <a:bodyPr/>
                    <a:lstStyle/>
                    <a:p>
                      <a:r>
                        <a:rPr lang="en-US" sz="1550" dirty="0" smtClean="0"/>
                        <a:t>FERPA</a:t>
                      </a:r>
                      <a:r>
                        <a:rPr lang="en-US" sz="1550" baseline="0" dirty="0" smtClean="0"/>
                        <a:t> protected records</a:t>
                      </a:r>
                      <a:endParaRPr lang="en-US" sz="1550" dirty="0"/>
                    </a:p>
                  </a:txBody>
                  <a:tcPr/>
                </a:tc>
              </a:tr>
            </a:tbl>
          </a:graphicData>
        </a:graphic>
      </p:graphicFrame>
    </p:spTree>
    <p:extLst>
      <p:ext uri="{BB962C8B-B14F-4D97-AF65-F5344CB8AC3E}">
        <p14:creationId xmlns:p14="http://schemas.microsoft.com/office/powerpoint/2010/main" val="2319184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Consultation &amp; Response Team (CRT)</a:t>
            </a:r>
            <a:endParaRPr lang="en-US" sz="3100" i="1" dirty="0"/>
          </a:p>
        </p:txBody>
      </p:sp>
      <p:sp>
        <p:nvSpPr>
          <p:cNvPr id="3" name="Content Placeholder 2"/>
          <p:cNvSpPr>
            <a:spLocks noGrp="1"/>
          </p:cNvSpPr>
          <p:nvPr>
            <p:ph idx="1"/>
          </p:nvPr>
        </p:nvSpPr>
        <p:spPr/>
        <p:txBody>
          <a:bodyPr>
            <a:normAutofit lnSpcReduction="10000"/>
          </a:bodyPr>
          <a:lstStyle/>
          <a:p>
            <a:r>
              <a:rPr lang="en-US" dirty="0" smtClean="0"/>
              <a:t>Multidisciplinary Team created in 2006</a:t>
            </a:r>
          </a:p>
          <a:p>
            <a:r>
              <a:rPr lang="en-US" dirty="0" smtClean="0"/>
              <a:t>Focused on responding to reports of students in distress and students of concern</a:t>
            </a:r>
          </a:p>
          <a:p>
            <a:r>
              <a:rPr lang="en-US" dirty="0" smtClean="0"/>
              <a:t>Threat assessment in collaboration with UCPD </a:t>
            </a:r>
          </a:p>
          <a:p>
            <a:pPr marL="0" indent="0">
              <a:buNone/>
            </a:pPr>
            <a:r>
              <a:rPr lang="en-US" dirty="0" smtClean="0"/>
              <a:t>				</a:t>
            </a:r>
            <a:r>
              <a:rPr lang="en-US" b="1" dirty="0" smtClean="0"/>
              <a:t>Email</a:t>
            </a:r>
            <a:r>
              <a:rPr lang="en-US" dirty="0"/>
              <a:t>: </a:t>
            </a:r>
            <a:r>
              <a:rPr lang="en-US" dirty="0">
                <a:hlinkClick r:id="rId2"/>
              </a:rPr>
              <a:t>CRTeam@ucla.edu</a:t>
            </a:r>
            <a:endParaRPr lang="en-US" dirty="0"/>
          </a:p>
          <a:p>
            <a:pPr marL="0" indent="0">
              <a:buNone/>
            </a:pPr>
            <a:r>
              <a:rPr lang="en-US" dirty="0" smtClean="0"/>
              <a:t>				</a:t>
            </a:r>
            <a:r>
              <a:rPr lang="en-US" b="1" dirty="0" smtClean="0"/>
              <a:t>Phone</a:t>
            </a:r>
            <a:r>
              <a:rPr lang="en-US" dirty="0"/>
              <a:t>: 310-825-7291</a:t>
            </a:r>
          </a:p>
          <a:p>
            <a:pPr marL="0" indent="0">
              <a:buNone/>
            </a:pPr>
            <a:r>
              <a:rPr lang="en-US" dirty="0" smtClean="0"/>
              <a:t>				</a:t>
            </a:r>
            <a:r>
              <a:rPr lang="en-US" b="1" dirty="0" smtClean="0"/>
              <a:t>Website</a:t>
            </a:r>
            <a:r>
              <a:rPr lang="en-US" dirty="0"/>
              <a:t>: </a:t>
            </a:r>
            <a:r>
              <a:rPr lang="en-US" dirty="0">
                <a:hlinkClick r:id="rId3"/>
              </a:rPr>
              <a:t>www.studentincrisis.ucla.edu</a:t>
            </a:r>
            <a:endParaRPr lang="en-US" dirty="0"/>
          </a:p>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59146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UCLA Case Managers</a:t>
            </a:r>
            <a:endParaRPr lang="en-US" dirty="0"/>
          </a:p>
        </p:txBody>
      </p:sp>
      <p:sp>
        <p:nvSpPr>
          <p:cNvPr id="3" name="Content Placeholder 2"/>
          <p:cNvSpPr>
            <a:spLocks noGrp="1"/>
          </p:cNvSpPr>
          <p:nvPr>
            <p:ph idx="1"/>
          </p:nvPr>
        </p:nvSpPr>
        <p:spPr/>
        <p:txBody>
          <a:bodyPr>
            <a:normAutofit fontScale="92500" lnSpcReduction="20000"/>
          </a:bodyPr>
          <a:lstStyle/>
          <a:p>
            <a:pPr marL="0" indent="0" fontAlgn="base">
              <a:buNone/>
            </a:pPr>
            <a:r>
              <a:rPr lang="en-US" b="1" dirty="0" smtClean="0"/>
              <a:t>The </a:t>
            </a:r>
            <a:r>
              <a:rPr lang="en-US" b="1" dirty="0"/>
              <a:t>Case Managers can assist with the following:</a:t>
            </a:r>
            <a:endParaRPr lang="en-US" dirty="0"/>
          </a:p>
          <a:p>
            <a:pPr fontAlgn="base"/>
            <a:r>
              <a:rPr lang="en-US" dirty="0"/>
              <a:t>Academic support including notifying professors regarding missed classes, dropping a class, withdrawal, etc.</a:t>
            </a:r>
          </a:p>
          <a:p>
            <a:pPr fontAlgn="base"/>
            <a:r>
              <a:rPr lang="en-US" dirty="0"/>
              <a:t>Referrals to campus and community resources</a:t>
            </a:r>
          </a:p>
          <a:p>
            <a:pPr fontAlgn="base"/>
            <a:r>
              <a:rPr lang="en-US" dirty="0" smtClean="0"/>
              <a:t>Consultation </a:t>
            </a:r>
            <a:r>
              <a:rPr lang="en-US" dirty="0"/>
              <a:t>for the university community regarding students in </a:t>
            </a:r>
            <a:r>
              <a:rPr lang="en-US" dirty="0" smtClean="0"/>
              <a:t>distress</a:t>
            </a:r>
          </a:p>
          <a:p>
            <a:pPr marL="0" indent="0" fontAlgn="base">
              <a:buNone/>
            </a:pPr>
            <a:r>
              <a:rPr lang="en-US" b="1" dirty="0" smtClean="0"/>
              <a:t>Contact </a:t>
            </a:r>
            <a:r>
              <a:rPr lang="en-US" b="1" dirty="0"/>
              <a:t>information for the Case Managers:</a:t>
            </a:r>
            <a:endParaRPr lang="en-US" dirty="0"/>
          </a:p>
          <a:p>
            <a:pPr fontAlgn="base"/>
            <a:r>
              <a:rPr lang="en-US" dirty="0"/>
              <a:t>All Case Managers can be reached by emailing CRTeam@ucla.edu. </a:t>
            </a:r>
          </a:p>
        </p:txBody>
      </p:sp>
      <p:pic>
        <p:nvPicPr>
          <p:cNvPr id="4" name="Picture 3"/>
          <p:cNvPicPr>
            <a:picLocks noChangeAspect="1"/>
          </p:cNvPicPr>
          <p:nvPr/>
        </p:nvPicPr>
        <p:blipFill>
          <a:blip r:embed="rId2"/>
          <a:stretch>
            <a:fillRect/>
          </a:stretch>
        </p:blipFill>
        <p:spPr>
          <a:xfrm>
            <a:off x="609600" y="711201"/>
            <a:ext cx="1452562" cy="1452562"/>
          </a:xfrm>
          <a:prstGeom prst="rect">
            <a:avLst/>
          </a:prstGeom>
        </p:spPr>
      </p:pic>
      <p:pic>
        <p:nvPicPr>
          <p:cNvPr id="5" name="Picture 4"/>
          <p:cNvPicPr>
            <a:picLocks noChangeAspect="1"/>
          </p:cNvPicPr>
          <p:nvPr/>
        </p:nvPicPr>
        <p:blipFill rotWithShape="1">
          <a:blip r:embed="rId3"/>
          <a:srcRect r="6706"/>
          <a:stretch/>
        </p:blipFill>
        <p:spPr>
          <a:xfrm>
            <a:off x="6400800" y="4536849"/>
            <a:ext cx="2286000" cy="1609951"/>
          </a:xfrm>
          <a:prstGeom prst="rect">
            <a:avLst/>
          </a:prstGeom>
        </p:spPr>
      </p:pic>
    </p:spTree>
    <p:extLst>
      <p:ext uri="{BB962C8B-B14F-4D97-AF65-F5344CB8AC3E}">
        <p14:creationId xmlns:p14="http://schemas.microsoft.com/office/powerpoint/2010/main" val="3932844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Consult with </a:t>
            </a:r>
            <a:r>
              <a:rPr lang="en-US" dirty="0" smtClean="0"/>
              <a:t>CRT Case Managers</a:t>
            </a:r>
            <a:endParaRPr lang="en-US" dirty="0"/>
          </a:p>
        </p:txBody>
      </p:sp>
      <p:sp>
        <p:nvSpPr>
          <p:cNvPr id="3" name="Content Placeholder 2"/>
          <p:cNvSpPr>
            <a:spLocks noGrp="1"/>
          </p:cNvSpPr>
          <p:nvPr>
            <p:ph sz="half" idx="1"/>
          </p:nvPr>
        </p:nvSpPr>
        <p:spPr/>
        <p:txBody>
          <a:bodyPr>
            <a:normAutofit fontScale="92500" lnSpcReduction="10000"/>
          </a:bodyPr>
          <a:lstStyle/>
          <a:p>
            <a:pPr fontAlgn="base"/>
            <a:r>
              <a:rPr lang="en-US" dirty="0" smtClean="0"/>
              <a:t>Signs of Cognitive Impairments  (mentioned earlier) </a:t>
            </a:r>
          </a:p>
          <a:p>
            <a:pPr fontAlgn="base"/>
            <a:r>
              <a:rPr lang="en-US" dirty="0" smtClean="0"/>
              <a:t>Decline academic </a:t>
            </a:r>
            <a:r>
              <a:rPr lang="en-US" dirty="0"/>
              <a:t>performance</a:t>
            </a:r>
          </a:p>
          <a:p>
            <a:pPr fontAlgn="base"/>
            <a:r>
              <a:rPr lang="en-US" dirty="0" smtClean="0"/>
              <a:t>Making </a:t>
            </a:r>
            <a:r>
              <a:rPr lang="en-US" dirty="0"/>
              <a:t>disturbing comments in conversation, email, letters, social media postings or papers</a:t>
            </a:r>
          </a:p>
          <a:p>
            <a:endParaRPr lang="en-US" dirty="0"/>
          </a:p>
        </p:txBody>
      </p:sp>
      <p:sp>
        <p:nvSpPr>
          <p:cNvPr id="4" name="Content Placeholder 3"/>
          <p:cNvSpPr>
            <a:spLocks noGrp="1"/>
          </p:cNvSpPr>
          <p:nvPr>
            <p:ph sz="half" idx="2"/>
          </p:nvPr>
        </p:nvSpPr>
        <p:spPr/>
        <p:txBody>
          <a:bodyPr>
            <a:normAutofit fontScale="92500" lnSpcReduction="10000"/>
          </a:bodyPr>
          <a:lstStyle/>
          <a:p>
            <a:pPr fontAlgn="base"/>
            <a:r>
              <a:rPr lang="en-US" dirty="0" smtClean="0"/>
              <a:t>Struggling </a:t>
            </a:r>
            <a:r>
              <a:rPr lang="en-US" dirty="0"/>
              <a:t>with health, finances, or family problems</a:t>
            </a:r>
          </a:p>
          <a:p>
            <a:pPr fontAlgn="base"/>
            <a:r>
              <a:rPr lang="en-US" dirty="0"/>
              <a:t>Thoughts of harm to self or others (suicidal ideation)</a:t>
            </a:r>
          </a:p>
          <a:p>
            <a:pPr marL="0" indent="0" algn="ctr">
              <a:buNone/>
            </a:pPr>
            <a:r>
              <a:rPr lang="en-US" b="1" i="1" dirty="0" smtClean="0"/>
              <a:t>When in doubt, reach out!</a:t>
            </a:r>
            <a:endParaRPr lang="en-US" b="1" i="1" dirty="0"/>
          </a:p>
        </p:txBody>
      </p:sp>
      <p:pic>
        <p:nvPicPr>
          <p:cNvPr id="5" name="Picture 4"/>
          <p:cNvPicPr>
            <a:picLocks noChangeAspect="1"/>
          </p:cNvPicPr>
          <p:nvPr/>
        </p:nvPicPr>
        <p:blipFill>
          <a:blip r:embed="rId3"/>
          <a:stretch>
            <a:fillRect/>
          </a:stretch>
        </p:blipFill>
        <p:spPr>
          <a:xfrm>
            <a:off x="5562600" y="4648200"/>
            <a:ext cx="2343150" cy="1622848"/>
          </a:xfrm>
          <a:prstGeom prst="rect">
            <a:avLst/>
          </a:prstGeom>
        </p:spPr>
      </p:pic>
    </p:spTree>
    <p:extLst>
      <p:ext uri="{BB962C8B-B14F-4D97-AF65-F5344CB8AC3E}">
        <p14:creationId xmlns:p14="http://schemas.microsoft.com/office/powerpoint/2010/main" val="2859762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219200"/>
            <a:ext cx="8183562" cy="1052512"/>
          </a:xfrm>
        </p:spPr>
        <p:txBody>
          <a:bodyPr/>
          <a:lstStyle/>
          <a:p>
            <a:pPr eaLnBrk="1" hangingPunct="1">
              <a:defRPr/>
            </a:pPr>
            <a:r>
              <a:rPr lang="en-US" dirty="0" smtClean="0">
                <a:ea typeface="+mj-ea"/>
              </a:rPr>
              <a:t>Communicating with CAPS</a:t>
            </a:r>
            <a:endParaRPr lang="en-US" dirty="0" smtClean="0">
              <a:solidFill>
                <a:schemeClr val="bg2"/>
              </a:solidFill>
              <a:ea typeface="+mj-ea"/>
            </a:endParaRPr>
          </a:p>
        </p:txBody>
      </p:sp>
      <p:sp>
        <p:nvSpPr>
          <p:cNvPr id="34819" name="Rectangle 3"/>
          <p:cNvSpPr>
            <a:spLocks noGrp="1" noChangeArrowheads="1"/>
          </p:cNvSpPr>
          <p:nvPr>
            <p:ph type="body" idx="1"/>
          </p:nvPr>
        </p:nvSpPr>
        <p:spPr>
          <a:xfrm>
            <a:off x="609600" y="2438400"/>
            <a:ext cx="8183562" cy="4187825"/>
          </a:xfrm>
        </p:spPr>
        <p:txBody>
          <a:bodyPr/>
          <a:lstStyle/>
          <a:p>
            <a:pPr eaLnBrk="1" hangingPunct="1">
              <a:lnSpc>
                <a:spcPct val="90000"/>
              </a:lnSpc>
            </a:pPr>
            <a:r>
              <a:rPr lang="en-US" dirty="0">
                <a:latin typeface="Times" charset="0"/>
              </a:rPr>
              <a:t>CAPS consults with faculty, staff, students &amp; parents</a:t>
            </a:r>
          </a:p>
          <a:p>
            <a:pPr lvl="1" eaLnBrk="1" hangingPunct="1">
              <a:lnSpc>
                <a:spcPct val="90000"/>
              </a:lnSpc>
            </a:pPr>
            <a:r>
              <a:rPr lang="en-US" dirty="0">
                <a:latin typeface="Times" charset="0"/>
              </a:rPr>
              <a:t>All information remains </a:t>
            </a:r>
            <a:r>
              <a:rPr lang="en-US" b="1" dirty="0">
                <a:latin typeface="Times" charset="0"/>
              </a:rPr>
              <a:t>privacy-protected</a:t>
            </a:r>
            <a:r>
              <a:rPr lang="en-US" dirty="0">
                <a:latin typeface="Times" charset="0"/>
              </a:rPr>
              <a:t> </a:t>
            </a:r>
          </a:p>
          <a:p>
            <a:pPr eaLnBrk="1" hangingPunct="1">
              <a:lnSpc>
                <a:spcPct val="90000"/>
              </a:lnSpc>
            </a:pPr>
            <a:r>
              <a:rPr lang="en-US" dirty="0" smtClean="0">
                <a:latin typeface="Times" charset="0"/>
              </a:rPr>
              <a:t>CAPS </a:t>
            </a:r>
            <a:r>
              <a:rPr lang="en-US" dirty="0">
                <a:latin typeface="Times" charset="0"/>
              </a:rPr>
              <a:t>maintains </a:t>
            </a:r>
            <a:r>
              <a:rPr lang="en-US" b="1" dirty="0">
                <a:latin typeface="Times" charset="0"/>
              </a:rPr>
              <a:t>confidential</a:t>
            </a:r>
            <a:r>
              <a:rPr lang="en-US" dirty="0">
                <a:latin typeface="Times" charset="0"/>
              </a:rPr>
              <a:t> electronic records of all communications regarding students</a:t>
            </a:r>
          </a:p>
          <a:p>
            <a:pPr eaLnBrk="1" hangingPunct="1"/>
            <a:endParaRPr lang="en-US" dirty="0">
              <a:latin typeface="Times" charset="0"/>
            </a:endParaRPr>
          </a:p>
          <a:p>
            <a:pPr algn="ctr" eaLnBrk="1" hangingPunct="1">
              <a:buFont typeface="Wingdings 2" charset="0"/>
              <a:buNone/>
            </a:pPr>
            <a:r>
              <a:rPr lang="en-US" i="1" dirty="0">
                <a:latin typeface="Times" charset="0"/>
              </a:rPr>
              <a:t>Providing updated information about a concerning student is ALWAYS welcome.  Your concerns are our concerns.</a:t>
            </a:r>
          </a:p>
        </p:txBody>
      </p:sp>
      <p:pic>
        <p:nvPicPr>
          <p:cNvPr id="2" name="Picture 1"/>
          <p:cNvPicPr>
            <a:picLocks noChangeAspect="1"/>
          </p:cNvPicPr>
          <p:nvPr/>
        </p:nvPicPr>
        <p:blipFill>
          <a:blip r:embed="rId3"/>
          <a:stretch>
            <a:fillRect/>
          </a:stretch>
        </p:blipFill>
        <p:spPr>
          <a:xfrm>
            <a:off x="3452624" y="5501230"/>
            <a:ext cx="2192714" cy="1275354"/>
          </a:xfrm>
          <a:prstGeom prst="rect">
            <a:avLst/>
          </a:prstGeom>
        </p:spPr>
      </p:pic>
    </p:spTree>
    <p:extLst>
      <p:ext uri="{BB962C8B-B14F-4D97-AF65-F5344CB8AC3E}">
        <p14:creationId xmlns:p14="http://schemas.microsoft.com/office/powerpoint/2010/main" val="991822947"/>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183562" cy="1052512"/>
          </a:xfrm>
        </p:spPr>
        <p:txBody>
          <a:bodyPr wrap="square" lIns="91440" tIns="45720" rIns="91440" bIns="45720" numCol="1" anchorCtr="0" compatLnSpc="1">
            <a:prstTxWarp prst="textNoShape">
              <a:avLst/>
            </a:prstTxWarp>
            <a:normAutofit/>
          </a:bodyPr>
          <a:lstStyle/>
          <a:p>
            <a:r>
              <a:rPr lang="en-US" dirty="0">
                <a:effectLst>
                  <a:outerShdw blurRad="38100" dist="38100" dir="2700000" algn="tl">
                    <a:srgbClr val="000000"/>
                  </a:outerShdw>
                </a:effectLst>
              </a:rPr>
              <a:t>Snapshot </a:t>
            </a:r>
            <a:r>
              <a:rPr lang="en-US" dirty="0" smtClean="0">
                <a:effectLst>
                  <a:outerShdw blurRad="38100" dist="38100" dir="2700000" algn="tl">
                    <a:srgbClr val="000000"/>
                  </a:outerShdw>
                </a:effectLst>
              </a:rPr>
              <a:t>of</a:t>
            </a:r>
            <a:endParaRPr lang="en-US" dirty="0">
              <a:effectLst>
                <a:outerShdw blurRad="38100" dist="38100" dir="2700000" algn="tl">
                  <a:srgbClr val="000000"/>
                </a:outerShdw>
              </a:effectLst>
            </a:endParaRPr>
          </a:p>
        </p:txBody>
      </p:sp>
      <p:sp>
        <p:nvSpPr>
          <p:cNvPr id="11267" name="Content Placeholder 2"/>
          <p:cNvSpPr>
            <a:spLocks noGrp="1"/>
          </p:cNvSpPr>
          <p:nvPr>
            <p:ph idx="1"/>
          </p:nvPr>
        </p:nvSpPr>
        <p:spPr>
          <a:xfrm>
            <a:off x="2314234" y="4627297"/>
            <a:ext cx="9898045" cy="4604122"/>
          </a:xfrm>
        </p:spPr>
        <p:txBody>
          <a:bodyPr/>
          <a:lstStyle/>
          <a:p>
            <a:endParaRPr lang="en-US" sz="2400" dirty="0">
              <a:latin typeface="Verdana" charset="0"/>
            </a:endParaRPr>
          </a:p>
          <a:p>
            <a:endParaRPr lang="en-US" sz="2400" dirty="0">
              <a:latin typeface="Verdana" charset="0"/>
            </a:endParaRPr>
          </a:p>
          <a:p>
            <a:endParaRPr lang="en-US" sz="2100" dirty="0">
              <a:latin typeface="Verdana" charset="0"/>
            </a:endParaRPr>
          </a:p>
          <a:p>
            <a:endParaRPr lang="en-US" dirty="0">
              <a:latin typeface="Verdana" charset="0"/>
            </a:endParaRPr>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1406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Chart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53242"/>
            <a:ext cx="5334000" cy="368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35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219200"/>
            <a:ext cx="8183562" cy="1052512"/>
          </a:xfrm>
        </p:spPr>
        <p:txBody>
          <a:bodyPr/>
          <a:lstStyle/>
          <a:p>
            <a:pPr eaLnBrk="1" hangingPunct="1">
              <a:defRPr/>
            </a:pPr>
            <a:r>
              <a:rPr lang="en-US" dirty="0" smtClean="0">
                <a:ea typeface="+mj-ea"/>
              </a:rPr>
              <a:t>Referring a Student to CAPS</a:t>
            </a:r>
            <a:endParaRPr lang="en-US" dirty="0" smtClean="0">
              <a:solidFill>
                <a:schemeClr val="bg2"/>
              </a:solidFill>
              <a:ea typeface="+mj-ea"/>
            </a:endParaRPr>
          </a:p>
        </p:txBody>
      </p:sp>
      <p:sp>
        <p:nvSpPr>
          <p:cNvPr id="32771" name="Rectangle 3"/>
          <p:cNvSpPr>
            <a:spLocks noGrp="1" noChangeArrowheads="1"/>
          </p:cNvSpPr>
          <p:nvPr>
            <p:ph type="body" idx="1"/>
          </p:nvPr>
        </p:nvSpPr>
        <p:spPr>
          <a:xfrm>
            <a:off x="685800" y="2514600"/>
            <a:ext cx="8183562" cy="4187825"/>
          </a:xfrm>
        </p:spPr>
        <p:txBody>
          <a:bodyPr/>
          <a:lstStyle/>
          <a:p>
            <a:pPr eaLnBrk="1" hangingPunct="1">
              <a:lnSpc>
                <a:spcPct val="90000"/>
              </a:lnSpc>
            </a:pPr>
            <a:r>
              <a:rPr lang="en-US" dirty="0">
                <a:latin typeface="Times" charset="0"/>
              </a:rPr>
              <a:t>Offer details on how to access CAPS services</a:t>
            </a:r>
          </a:p>
          <a:p>
            <a:pPr eaLnBrk="1" hangingPunct="1">
              <a:lnSpc>
                <a:spcPct val="90000"/>
              </a:lnSpc>
            </a:pPr>
            <a:endParaRPr lang="en-US" dirty="0">
              <a:latin typeface="Times" charset="0"/>
            </a:endParaRPr>
          </a:p>
          <a:p>
            <a:pPr eaLnBrk="1" hangingPunct="1">
              <a:lnSpc>
                <a:spcPct val="90000"/>
              </a:lnSpc>
            </a:pPr>
            <a:r>
              <a:rPr lang="en-US" dirty="0">
                <a:latin typeface="Times" charset="0"/>
              </a:rPr>
              <a:t>Offer to accompany the student to CAPS</a:t>
            </a:r>
          </a:p>
          <a:p>
            <a:pPr eaLnBrk="1" hangingPunct="1">
              <a:lnSpc>
                <a:spcPct val="90000"/>
              </a:lnSpc>
            </a:pPr>
            <a:endParaRPr lang="en-US" dirty="0">
              <a:latin typeface="Times" charset="0"/>
            </a:endParaRPr>
          </a:p>
          <a:p>
            <a:pPr eaLnBrk="1" hangingPunct="1">
              <a:lnSpc>
                <a:spcPct val="90000"/>
              </a:lnSpc>
            </a:pPr>
            <a:r>
              <a:rPr lang="en-US" dirty="0">
                <a:latin typeface="Times" charset="0"/>
              </a:rPr>
              <a:t>Call CAPS for a consultation with a CAPS Clinical Coordinator</a:t>
            </a:r>
          </a:p>
        </p:txBody>
      </p:sp>
    </p:spTree>
    <p:extLst>
      <p:ext uri="{BB962C8B-B14F-4D97-AF65-F5344CB8AC3E}">
        <p14:creationId xmlns:p14="http://schemas.microsoft.com/office/powerpoint/2010/main" val="306011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6" name="Rectangle 4"/>
          <p:cNvSpPr>
            <a:spLocks noGrp="1" noChangeArrowheads="1"/>
          </p:cNvSpPr>
          <p:nvPr>
            <p:ph type="title"/>
          </p:nvPr>
        </p:nvSpPr>
        <p:spPr>
          <a:xfrm>
            <a:off x="583474" y="1143000"/>
            <a:ext cx="8183562" cy="1052512"/>
          </a:xfrm>
        </p:spPr>
        <p:txBody>
          <a:bodyPr/>
          <a:lstStyle/>
          <a:p>
            <a:pPr eaLnBrk="1" fontAlgn="auto" hangingPunct="1">
              <a:spcAft>
                <a:spcPts val="0"/>
              </a:spcAft>
              <a:defRPr/>
            </a:pPr>
            <a:r>
              <a:rPr lang="en-US" dirty="0" smtClean="0">
                <a:solidFill>
                  <a:schemeClr val="tx1"/>
                </a:solidFill>
              </a:rPr>
              <a:t>CAPS Services</a:t>
            </a:r>
          </a:p>
        </p:txBody>
      </p:sp>
      <p:sp>
        <p:nvSpPr>
          <p:cNvPr id="248838" name="Rectangle 6"/>
          <p:cNvSpPr>
            <a:spLocks noGrp="1" noChangeArrowheads="1"/>
          </p:cNvSpPr>
          <p:nvPr>
            <p:ph idx="1"/>
          </p:nvPr>
        </p:nvSpPr>
        <p:spPr>
          <a:xfrm>
            <a:off x="457200" y="2514600"/>
            <a:ext cx="8183562" cy="3429000"/>
          </a:xfrm>
        </p:spPr>
        <p:txBody>
          <a:bodyPr>
            <a:normAutofit fontScale="62500" lnSpcReduction="20000"/>
          </a:bodyPr>
          <a:lstStyle/>
          <a:p>
            <a:pPr lvl="1"/>
            <a:r>
              <a:rPr lang="en-US" altLang="en-US" sz="2900" dirty="0" smtClean="0">
                <a:latin typeface="Garamond" pitchFamily="18" charset="0"/>
              </a:rPr>
              <a:t>Individual Counseling</a:t>
            </a:r>
          </a:p>
          <a:p>
            <a:pPr lvl="1"/>
            <a:r>
              <a:rPr lang="en-US" altLang="en-US" sz="2900" dirty="0" smtClean="0">
                <a:latin typeface="Garamond" pitchFamily="18" charset="0"/>
              </a:rPr>
              <a:t>Couples Counseling</a:t>
            </a:r>
          </a:p>
          <a:p>
            <a:pPr lvl="1"/>
            <a:r>
              <a:rPr lang="en-US" altLang="en-US" sz="2900" dirty="0" smtClean="0">
                <a:latin typeface="Garamond" pitchFamily="18" charset="0"/>
              </a:rPr>
              <a:t>Psychiatric Consultation &amp; Medication </a:t>
            </a:r>
          </a:p>
          <a:p>
            <a:pPr lvl="1"/>
            <a:r>
              <a:rPr lang="en-US" altLang="en-US" sz="2900" dirty="0" smtClean="0">
                <a:latin typeface="Garamond" pitchFamily="18" charset="0"/>
              </a:rPr>
              <a:t>Group Therapy</a:t>
            </a:r>
          </a:p>
          <a:p>
            <a:pPr lvl="1"/>
            <a:r>
              <a:rPr lang="en-US" altLang="en-US" sz="2900" dirty="0" smtClean="0">
                <a:latin typeface="Garamond" pitchFamily="18" charset="0"/>
              </a:rPr>
              <a:t>Alcohol &amp; Substance Screening &amp; Brief Intervention </a:t>
            </a:r>
          </a:p>
          <a:p>
            <a:pPr lvl="1"/>
            <a:r>
              <a:rPr lang="en-US" altLang="en-US" sz="2900" dirty="0" smtClean="0">
                <a:latin typeface="Garamond" pitchFamily="18" charset="0"/>
              </a:rPr>
              <a:t>Workshops, Training &amp; Web Resources</a:t>
            </a:r>
          </a:p>
          <a:p>
            <a:pPr lvl="1"/>
            <a:r>
              <a:rPr lang="en-US" altLang="en-US" sz="2900" dirty="0" smtClean="0">
                <a:latin typeface="Garamond" pitchFamily="18" charset="0"/>
              </a:rPr>
              <a:t>CARE: Sexual assault services/reporting</a:t>
            </a:r>
          </a:p>
          <a:p>
            <a:pPr marL="457200" lvl="1" indent="0">
              <a:buNone/>
            </a:pPr>
            <a:r>
              <a:rPr lang="en-US" sz="3600" b="1" dirty="0">
                <a:latin typeface="Garamond" pitchFamily="18" charset="0"/>
              </a:rPr>
              <a:t>UCLA CAPS 24-Hour hotline </a:t>
            </a:r>
            <a:endParaRPr lang="en-US" sz="3600" b="1" dirty="0" smtClean="0">
              <a:latin typeface="Garamond" pitchFamily="18" charset="0"/>
            </a:endParaRPr>
          </a:p>
          <a:p>
            <a:pPr marL="457200" lvl="1" indent="0">
              <a:buNone/>
            </a:pPr>
            <a:r>
              <a:rPr lang="en-US" sz="3600" b="1" dirty="0" smtClean="0">
                <a:latin typeface="Garamond" pitchFamily="18" charset="0"/>
              </a:rPr>
              <a:t>(</a:t>
            </a:r>
            <a:r>
              <a:rPr lang="en-US" sz="3600" b="1" dirty="0">
                <a:latin typeface="Garamond" pitchFamily="18" charset="0"/>
              </a:rPr>
              <a:t>310) 825-0768</a:t>
            </a:r>
          </a:p>
          <a:p>
            <a:pPr marL="0" indent="0" eaLnBrk="1" hangingPunct="1">
              <a:buNone/>
            </a:pPr>
            <a:endParaRPr lang="en-US" altLang="en-US" dirty="0" smtClean="0">
              <a:latin typeface="Garamond" pitchFamily="18" charset="0"/>
            </a:endParaRPr>
          </a:p>
        </p:txBody>
      </p:sp>
      <p:pic>
        <p:nvPicPr>
          <p:cNvPr id="2" name="Picture 1" descr="44109_web.ns.10.12.caps.picao.jpg"/>
          <p:cNvPicPr>
            <a:picLocks noChangeAspect="1"/>
          </p:cNvPicPr>
          <p:nvPr/>
        </p:nvPicPr>
        <p:blipFill rotWithShape="1">
          <a:blip r:embed="rId3" cstate="print">
            <a:extLst>
              <a:ext uri="{28A0092B-C50C-407E-A947-70E740481C1C}">
                <a14:useLocalDpi xmlns:a14="http://schemas.microsoft.com/office/drawing/2010/main" val="0"/>
              </a:ext>
            </a:extLst>
          </a:blip>
          <a:srcRect l="17598"/>
          <a:stretch/>
        </p:blipFill>
        <p:spPr>
          <a:xfrm>
            <a:off x="6137766" y="3980974"/>
            <a:ext cx="2498514" cy="2122170"/>
          </a:xfrm>
          <a:prstGeom prst="rect">
            <a:avLst/>
          </a:prstGeom>
        </p:spPr>
      </p:pic>
      <p:pic>
        <p:nvPicPr>
          <p:cNvPr id="3" name="Picture 2"/>
          <p:cNvPicPr>
            <a:picLocks noChangeAspect="1"/>
          </p:cNvPicPr>
          <p:nvPr/>
        </p:nvPicPr>
        <p:blipFill>
          <a:blip r:embed="rId4"/>
          <a:stretch>
            <a:fillRect/>
          </a:stretch>
        </p:blipFill>
        <p:spPr>
          <a:xfrm>
            <a:off x="762000" y="609600"/>
            <a:ext cx="1626448" cy="1745456"/>
          </a:xfrm>
          <a:prstGeom prst="rect">
            <a:avLst/>
          </a:prstGeom>
        </p:spPr>
      </p:pic>
    </p:spTree>
    <p:extLst>
      <p:ext uri="{BB962C8B-B14F-4D97-AF65-F5344CB8AC3E}">
        <p14:creationId xmlns:p14="http://schemas.microsoft.com/office/powerpoint/2010/main" val="3493302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24883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24883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24883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24883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24883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24883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24883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24883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48838">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Supporting </a:t>
            </a:r>
            <a:br>
              <a:rPr lang="en-US" dirty="0" smtClean="0"/>
            </a:br>
            <a:r>
              <a:rPr lang="en-US" dirty="0" smtClean="0"/>
              <a:t>Students of Concern</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a:latin typeface="Times" panose="02020603050405020304" pitchFamily="18" charset="0"/>
                <a:cs typeface="Times" panose="02020603050405020304" pitchFamily="18" charset="0"/>
              </a:rPr>
              <a:t>When in doubt, reach out</a:t>
            </a:r>
            <a:r>
              <a:rPr lang="en-US" dirty="0" smtClean="0">
                <a:latin typeface="Times" panose="02020603050405020304" pitchFamily="18" charset="0"/>
                <a:cs typeface="Times" panose="02020603050405020304" pitchFamily="18" charset="0"/>
              </a:rPr>
              <a:t>!</a:t>
            </a:r>
          </a:p>
          <a:p>
            <a:pPr fontAlgn="base"/>
            <a:r>
              <a:rPr lang="en-US" dirty="0">
                <a:latin typeface="Times" panose="02020603050405020304" pitchFamily="18" charset="0"/>
                <a:cs typeface="Times" panose="02020603050405020304" pitchFamily="18" charset="0"/>
              </a:rPr>
              <a:t>Don’t ignore strange or inappropriate behavior -- </a:t>
            </a:r>
            <a:r>
              <a:rPr lang="en-US" i="1" dirty="0">
                <a:latin typeface="Times" panose="02020603050405020304" pitchFamily="18" charset="0"/>
                <a:cs typeface="Times" panose="02020603050405020304" pitchFamily="18" charset="0"/>
              </a:rPr>
              <a:t>respond to it</a:t>
            </a:r>
          </a:p>
          <a:p>
            <a:pPr fontAlgn="base"/>
            <a:r>
              <a:rPr lang="en-US" dirty="0">
                <a:latin typeface="Times" panose="02020603050405020304" pitchFamily="18" charset="0"/>
                <a:cs typeface="Times" panose="02020603050405020304" pitchFamily="18" charset="0"/>
              </a:rPr>
              <a:t>Be direct &amp; matter of fact about what you’ve </a:t>
            </a:r>
            <a:r>
              <a:rPr lang="en-US" dirty="0" smtClean="0">
                <a:latin typeface="Times" panose="02020603050405020304" pitchFamily="18" charset="0"/>
                <a:cs typeface="Times" panose="02020603050405020304" pitchFamily="18" charset="0"/>
              </a:rPr>
              <a:t>observed</a:t>
            </a:r>
            <a:endParaRPr lang="en-US" dirty="0">
              <a:latin typeface="Times" panose="02020603050405020304" pitchFamily="18" charset="0"/>
              <a:cs typeface="Times" panose="02020603050405020304" pitchFamily="18" charset="0"/>
            </a:endParaRPr>
          </a:p>
          <a:p>
            <a:pPr fontAlgn="base"/>
            <a:r>
              <a:rPr lang="en-US" dirty="0">
                <a:latin typeface="Times" panose="02020603050405020304" pitchFamily="18" charset="0"/>
                <a:cs typeface="Times" panose="02020603050405020304" pitchFamily="18" charset="0"/>
              </a:rPr>
              <a:t>Listen, refer, document, report.</a:t>
            </a:r>
          </a:p>
          <a:p>
            <a:pPr fontAlgn="base"/>
            <a:r>
              <a:rPr lang="en-US" dirty="0">
                <a:latin typeface="Times" panose="02020603050405020304" pitchFamily="18" charset="0"/>
                <a:cs typeface="Times" panose="02020603050405020304" pitchFamily="18" charset="0"/>
              </a:rPr>
              <a:t>Contact CRT if you intuitively feel like the student needs help.</a:t>
            </a:r>
          </a:p>
          <a:p>
            <a:pPr fontAlgn="base"/>
            <a:r>
              <a:rPr lang="en-US" dirty="0">
                <a:latin typeface="Times" panose="02020603050405020304" pitchFamily="18" charset="0"/>
                <a:cs typeface="Times" panose="02020603050405020304" pitchFamily="18" charset="0"/>
              </a:rPr>
              <a:t>Know your limits. Keep in mind what your role is in working with students. Trained professionals are available to help</a:t>
            </a:r>
            <a:r>
              <a:rPr lang="en-US" dirty="0" smtClean="0">
                <a:latin typeface="Times" panose="02020603050405020304" pitchFamily="18" charset="0"/>
                <a:cs typeface="Times" panose="02020603050405020304" pitchFamily="18" charset="0"/>
              </a:rPr>
              <a:t>.</a:t>
            </a:r>
          </a:p>
          <a:p>
            <a:pPr fontAlgn="base"/>
            <a:r>
              <a:rPr lang="en-US" dirty="0">
                <a:latin typeface="Times" panose="02020603050405020304" pitchFamily="18" charset="0"/>
                <a:cs typeface="Times" panose="02020603050405020304" pitchFamily="18" charset="0"/>
              </a:rPr>
              <a:t>Consult with CAPS or </a:t>
            </a:r>
            <a:r>
              <a:rPr lang="en-US" dirty="0" smtClean="0">
                <a:latin typeface="Times" panose="02020603050405020304" pitchFamily="18" charset="0"/>
                <a:cs typeface="Times" panose="02020603050405020304" pitchFamily="18" charset="0"/>
              </a:rPr>
              <a:t>a CRT Case Manager for </a:t>
            </a:r>
            <a:r>
              <a:rPr lang="en-US" dirty="0">
                <a:latin typeface="Times" panose="02020603050405020304" pitchFamily="18" charset="0"/>
                <a:cs typeface="Times" panose="02020603050405020304" pitchFamily="18" charset="0"/>
              </a:rPr>
              <a:t>tips on making a </a:t>
            </a:r>
            <a:r>
              <a:rPr lang="en-US" dirty="0" smtClean="0">
                <a:latin typeface="Times" panose="02020603050405020304" pitchFamily="18" charset="0"/>
                <a:cs typeface="Times" panose="02020603050405020304" pitchFamily="18" charset="0"/>
              </a:rPr>
              <a:t>referral</a:t>
            </a:r>
            <a:endParaRPr lang="en-US" dirty="0"/>
          </a:p>
          <a:p>
            <a:endParaRPr lang="en-US" dirty="0"/>
          </a:p>
        </p:txBody>
      </p:sp>
    </p:spTree>
    <p:extLst>
      <p:ext uri="{BB962C8B-B14F-4D97-AF65-F5344CB8AC3E}">
        <p14:creationId xmlns:p14="http://schemas.microsoft.com/office/powerpoint/2010/main" val="866545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77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presentation	</a:t>
            </a:r>
            <a:endParaRPr lang="en-US" dirty="0"/>
          </a:p>
        </p:txBody>
      </p:sp>
      <p:sp>
        <p:nvSpPr>
          <p:cNvPr id="3" name="Content Placeholder 2"/>
          <p:cNvSpPr>
            <a:spLocks noGrp="1"/>
          </p:cNvSpPr>
          <p:nvPr>
            <p:ph idx="1"/>
          </p:nvPr>
        </p:nvSpPr>
        <p:spPr/>
        <p:txBody>
          <a:bodyPr>
            <a:normAutofit lnSpcReduction="10000"/>
          </a:bodyPr>
          <a:lstStyle/>
          <a:p>
            <a:r>
              <a:rPr lang="en-US" dirty="0" smtClean="0"/>
              <a:t>Review common signs of distress</a:t>
            </a:r>
          </a:p>
          <a:p>
            <a:r>
              <a:rPr lang="en-US" dirty="0" smtClean="0"/>
              <a:t>How to respond to distress</a:t>
            </a:r>
          </a:p>
          <a:p>
            <a:pPr lvl="1"/>
            <a:r>
              <a:rPr lang="en-US" dirty="0"/>
              <a:t>CAPS </a:t>
            </a:r>
            <a:r>
              <a:rPr lang="en-US" dirty="0" smtClean="0"/>
              <a:t>information &amp; how to refer</a:t>
            </a:r>
            <a:endParaRPr lang="en-US" dirty="0"/>
          </a:p>
          <a:p>
            <a:pPr lvl="1"/>
            <a:r>
              <a:rPr lang="en-US" dirty="0"/>
              <a:t>CRT </a:t>
            </a:r>
            <a:r>
              <a:rPr lang="en-US" dirty="0" smtClean="0"/>
              <a:t>information &amp; how to refer</a:t>
            </a:r>
          </a:p>
          <a:p>
            <a:r>
              <a:rPr lang="en-US" dirty="0"/>
              <a:t>How to Defuse and </a:t>
            </a:r>
            <a:r>
              <a:rPr lang="en-US" dirty="0" smtClean="0"/>
              <a:t>De-Escalate</a:t>
            </a:r>
          </a:p>
          <a:p>
            <a:r>
              <a:rPr lang="en-US" dirty="0" smtClean="0"/>
              <a:t>Circumstances that indicate emergency services</a:t>
            </a:r>
          </a:p>
          <a:p>
            <a:pPr lvl="1"/>
            <a:r>
              <a:rPr lang="en-US" dirty="0"/>
              <a:t>Red </a:t>
            </a:r>
            <a:r>
              <a:rPr lang="en-US" dirty="0" smtClean="0"/>
              <a:t>Folder</a:t>
            </a:r>
          </a:p>
          <a:p>
            <a:pPr lvl="1"/>
            <a:endParaRPr lang="en-US" dirty="0"/>
          </a:p>
        </p:txBody>
      </p:sp>
    </p:spTree>
    <p:extLst>
      <p:ext uri="{BB962C8B-B14F-4D97-AF65-F5344CB8AC3E}">
        <p14:creationId xmlns:p14="http://schemas.microsoft.com/office/powerpoint/2010/main" val="3992770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295400"/>
            <a:ext cx="8183562" cy="1052512"/>
          </a:xfrm>
        </p:spPr>
        <p:txBody>
          <a:bodyPr wrap="square" lIns="91440" tIns="45720" rIns="91440" bIns="45720" numCol="1" anchorCtr="0" compatLnSpc="1">
            <a:prstTxWarp prst="textNoShape">
              <a:avLst/>
            </a:prstTxWarp>
          </a:bodyPr>
          <a:lstStyle/>
          <a:p>
            <a:pPr eaLnBrk="1" hangingPunct="1"/>
            <a:r>
              <a:rPr lang="en-US" sz="3200" dirty="0" smtClean="0">
                <a:solidFill>
                  <a:schemeClr val="tx1"/>
                </a:solidFill>
              </a:rPr>
              <a:t>How to Defuse and De-Escalate</a:t>
            </a:r>
            <a:endParaRPr lang="en-US" sz="3200" dirty="0">
              <a:solidFill>
                <a:schemeClr val="tx1"/>
              </a:solidFill>
            </a:endParaRPr>
          </a:p>
        </p:txBody>
      </p:sp>
      <p:sp>
        <p:nvSpPr>
          <p:cNvPr id="64515" name="Rectangle 3"/>
          <p:cNvSpPr>
            <a:spLocks noGrp="1" noChangeArrowheads="1"/>
          </p:cNvSpPr>
          <p:nvPr>
            <p:ph type="body" idx="1"/>
          </p:nvPr>
        </p:nvSpPr>
        <p:spPr>
          <a:xfrm>
            <a:off x="685800" y="2362200"/>
            <a:ext cx="8183562" cy="4187825"/>
          </a:xfrm>
        </p:spPr>
        <p:txBody>
          <a:bodyPr/>
          <a:lstStyle/>
          <a:p>
            <a:pPr marL="0" indent="0" eaLnBrk="1" hangingPunct="1">
              <a:buNone/>
            </a:pPr>
            <a:r>
              <a:rPr lang="en-US" dirty="0" smtClean="0"/>
              <a:t>A Hostile Person May be Communicating:</a:t>
            </a:r>
          </a:p>
          <a:p>
            <a:pPr eaLnBrk="1" hangingPunct="1"/>
            <a:r>
              <a:rPr lang="en-US" dirty="0" smtClean="0"/>
              <a:t>Vulnerability</a:t>
            </a:r>
            <a:endParaRPr lang="en-US" dirty="0"/>
          </a:p>
          <a:p>
            <a:pPr eaLnBrk="1" hangingPunct="1"/>
            <a:r>
              <a:rPr lang="en-US" dirty="0"/>
              <a:t>Confusion</a:t>
            </a:r>
          </a:p>
          <a:p>
            <a:pPr eaLnBrk="1" hangingPunct="1"/>
            <a:r>
              <a:rPr lang="en-US" dirty="0"/>
              <a:t>Overload of Emotional Stress</a:t>
            </a:r>
          </a:p>
          <a:p>
            <a:pPr eaLnBrk="1" hangingPunct="1"/>
            <a:r>
              <a:rPr lang="en-US" dirty="0"/>
              <a:t>Fear</a:t>
            </a:r>
          </a:p>
          <a:p>
            <a:pPr eaLnBrk="1" hangingPunct="1"/>
            <a:r>
              <a:rPr lang="en-US" dirty="0"/>
              <a:t>Feelings of Helplessness</a:t>
            </a:r>
          </a:p>
          <a:p>
            <a:pPr eaLnBrk="1" hangingPunct="1"/>
            <a:r>
              <a:rPr lang="en-US" dirty="0"/>
              <a:t>Powerlessness</a:t>
            </a:r>
          </a:p>
        </p:txBody>
      </p:sp>
    </p:spTree>
    <p:extLst>
      <p:ext uri="{BB962C8B-B14F-4D97-AF65-F5344CB8AC3E}">
        <p14:creationId xmlns:p14="http://schemas.microsoft.com/office/powerpoint/2010/main" val="3572041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143000"/>
            <a:ext cx="8183562" cy="1052512"/>
          </a:xfrm>
        </p:spPr>
        <p:txBody>
          <a:bodyPr wrap="square" lIns="91440" tIns="45720" rIns="91440" bIns="45720" numCol="1" anchorCtr="0" compatLnSpc="1">
            <a:prstTxWarp prst="textNoShape">
              <a:avLst/>
            </a:prstTxWarp>
            <a:normAutofit fontScale="90000"/>
          </a:bodyPr>
          <a:lstStyle/>
          <a:p>
            <a:pPr eaLnBrk="1" hangingPunct="1"/>
            <a:r>
              <a:rPr lang="en-US" dirty="0">
                <a:solidFill>
                  <a:schemeClr val="tx1"/>
                </a:solidFill>
              </a:rPr>
              <a:t>How to Diffuse an Angry Interaction</a:t>
            </a:r>
          </a:p>
        </p:txBody>
      </p:sp>
      <p:sp>
        <p:nvSpPr>
          <p:cNvPr id="67587" name="Rectangle 3"/>
          <p:cNvSpPr>
            <a:spLocks noGrp="1" noChangeArrowheads="1"/>
          </p:cNvSpPr>
          <p:nvPr>
            <p:ph type="body" idx="1"/>
          </p:nvPr>
        </p:nvSpPr>
        <p:spPr>
          <a:xfrm>
            <a:off x="533400" y="2438401"/>
            <a:ext cx="8183562" cy="3886200"/>
          </a:xfrm>
        </p:spPr>
        <p:txBody>
          <a:bodyPr>
            <a:normAutofit lnSpcReduction="10000"/>
          </a:bodyPr>
          <a:lstStyle/>
          <a:p>
            <a:pPr eaLnBrk="1" hangingPunct="1">
              <a:lnSpc>
                <a:spcPct val="90000"/>
              </a:lnSpc>
            </a:pPr>
            <a:r>
              <a:rPr lang="en-US" sz="2400" dirty="0"/>
              <a:t>Assume the student has a right to be angry</a:t>
            </a:r>
          </a:p>
          <a:p>
            <a:pPr eaLnBrk="1" hangingPunct="1">
              <a:lnSpc>
                <a:spcPct val="90000"/>
              </a:lnSpc>
            </a:pPr>
            <a:r>
              <a:rPr lang="en-US" sz="2400" dirty="0"/>
              <a:t>Own the part of the problem that is yours</a:t>
            </a:r>
          </a:p>
          <a:p>
            <a:pPr eaLnBrk="1" hangingPunct="1">
              <a:lnSpc>
                <a:spcPct val="90000"/>
              </a:lnSpc>
            </a:pPr>
            <a:r>
              <a:rPr lang="en-US" sz="2400" b="1" i="1" dirty="0"/>
              <a:t>Person First, Problem Second</a:t>
            </a:r>
          </a:p>
          <a:p>
            <a:pPr eaLnBrk="1" hangingPunct="1">
              <a:lnSpc>
                <a:spcPct val="90000"/>
              </a:lnSpc>
            </a:pPr>
            <a:r>
              <a:rPr lang="en-US" sz="2400" dirty="0"/>
              <a:t>Encourage the student to talk; listen closely and patiently</a:t>
            </a:r>
          </a:p>
          <a:p>
            <a:pPr eaLnBrk="1" hangingPunct="1">
              <a:lnSpc>
                <a:spcPct val="90000"/>
              </a:lnSpc>
            </a:pPr>
            <a:r>
              <a:rPr lang="en-US" sz="2400" dirty="0" smtClean="0"/>
              <a:t>Convey </a:t>
            </a:r>
            <a:r>
              <a:rPr lang="en-US" sz="2400" dirty="0"/>
              <a:t>an understanding of their situation</a:t>
            </a:r>
          </a:p>
          <a:p>
            <a:pPr eaLnBrk="1" hangingPunct="1">
              <a:lnSpc>
                <a:spcPct val="90000"/>
              </a:lnSpc>
            </a:pPr>
            <a:r>
              <a:rPr lang="en-US" sz="2400" b="1" i="1" dirty="0"/>
              <a:t>ALIGN with the student</a:t>
            </a:r>
          </a:p>
          <a:p>
            <a:pPr lvl="1" eaLnBrk="1" hangingPunct="1">
              <a:lnSpc>
                <a:spcPct val="90000"/>
              </a:lnSpc>
            </a:pPr>
            <a:r>
              <a:rPr lang="en-US" dirty="0" smtClean="0"/>
              <a:t>Acknowledge </a:t>
            </a:r>
            <a:r>
              <a:rPr lang="en-US" dirty="0"/>
              <a:t>the student’s feelings</a:t>
            </a:r>
          </a:p>
          <a:p>
            <a:pPr lvl="1" eaLnBrk="1" hangingPunct="1">
              <a:lnSpc>
                <a:spcPct val="90000"/>
              </a:lnSpc>
            </a:pPr>
            <a:r>
              <a:rPr lang="en-US" dirty="0"/>
              <a:t>Identify &amp; acknowledge what the student wants that he/she isn’t </a:t>
            </a:r>
            <a:r>
              <a:rPr lang="en-US" dirty="0" smtClean="0"/>
              <a:t>getting</a:t>
            </a:r>
          </a:p>
          <a:p>
            <a:pPr>
              <a:lnSpc>
                <a:spcPct val="90000"/>
              </a:lnSpc>
            </a:pPr>
            <a:r>
              <a:rPr lang="en-US" dirty="0" smtClean="0"/>
              <a:t>Seek help if the student concerns seem not attached to reality</a:t>
            </a:r>
            <a:endParaRPr lang="en-US" dirty="0"/>
          </a:p>
          <a:p>
            <a:pPr eaLnBrk="1" hangingPunct="1">
              <a:lnSpc>
                <a:spcPct val="90000"/>
              </a:lnSpc>
            </a:pPr>
            <a:endParaRPr lang="en-US" sz="2400" dirty="0">
              <a:latin typeface="Times" charset="0"/>
            </a:endParaRPr>
          </a:p>
          <a:p>
            <a:pPr eaLnBrk="1" hangingPunct="1">
              <a:lnSpc>
                <a:spcPct val="90000"/>
              </a:lnSpc>
            </a:pPr>
            <a:endParaRPr lang="en-US" sz="2400" dirty="0">
              <a:latin typeface="Times" charset="0"/>
            </a:endParaRPr>
          </a:p>
        </p:txBody>
      </p:sp>
    </p:spTree>
    <p:extLst>
      <p:ext uri="{BB962C8B-B14F-4D97-AF65-F5344CB8AC3E}">
        <p14:creationId xmlns:p14="http://schemas.microsoft.com/office/powerpoint/2010/main" val="1034002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183562" cy="1052512"/>
          </a:xfrm>
        </p:spPr>
        <p:txBody>
          <a:bodyPr wrap="square" lIns="91440" tIns="45720" rIns="91440" bIns="45720" numCol="1" anchorCtr="0" compatLnSpc="1">
            <a:prstTxWarp prst="textNoShape">
              <a:avLst/>
            </a:prstTxWarp>
            <a:normAutofit/>
          </a:bodyPr>
          <a:lstStyle/>
          <a:p>
            <a:pPr eaLnBrk="1" hangingPunct="1"/>
            <a:r>
              <a:rPr lang="en-US" dirty="0" smtClean="0"/>
              <a:t>Defusing an Escalating Situation</a:t>
            </a:r>
            <a:endParaRPr lang="en-US" dirty="0"/>
          </a:p>
        </p:txBody>
      </p:sp>
      <p:sp>
        <p:nvSpPr>
          <p:cNvPr id="56323" name="Content Placeholder 2"/>
          <p:cNvSpPr>
            <a:spLocks noGrp="1"/>
          </p:cNvSpPr>
          <p:nvPr>
            <p:ph idx="1"/>
          </p:nvPr>
        </p:nvSpPr>
        <p:spPr>
          <a:xfrm>
            <a:off x="533400" y="2438400"/>
            <a:ext cx="8183562" cy="4187825"/>
          </a:xfrm>
        </p:spPr>
        <p:txBody>
          <a:bodyPr>
            <a:normAutofit/>
          </a:bodyPr>
          <a:lstStyle/>
          <a:p>
            <a:pPr eaLnBrk="1" hangingPunct="1"/>
            <a:r>
              <a:rPr lang="en-US" sz="2000" dirty="0"/>
              <a:t>Unless there is imminent risk, slow down &amp; assess </a:t>
            </a:r>
            <a:r>
              <a:rPr lang="en-US" sz="2000" dirty="0" smtClean="0"/>
              <a:t>first</a:t>
            </a:r>
          </a:p>
          <a:p>
            <a:pPr eaLnBrk="1" hangingPunct="1"/>
            <a:r>
              <a:rPr lang="en-US" sz="2000" dirty="0" smtClean="0"/>
              <a:t>Reduce stimulation from the setting (move to private space)</a:t>
            </a:r>
          </a:p>
          <a:p>
            <a:r>
              <a:rPr lang="en-US" sz="2000" dirty="0" smtClean="0"/>
              <a:t>Try </a:t>
            </a:r>
            <a:r>
              <a:rPr lang="en-US" sz="2000" dirty="0"/>
              <a:t>to protect the individual’s self esteem vs. responses that increase shame and </a:t>
            </a:r>
            <a:r>
              <a:rPr lang="en-US" sz="2000" dirty="0" smtClean="0"/>
              <a:t>rage</a:t>
            </a:r>
          </a:p>
          <a:p>
            <a:r>
              <a:rPr lang="en-US" sz="2000" dirty="0" smtClean="0"/>
              <a:t>Communicate </a:t>
            </a:r>
            <a:r>
              <a:rPr lang="en-US" sz="2000" dirty="0"/>
              <a:t>information about the </a:t>
            </a:r>
            <a:r>
              <a:rPr lang="en-US" sz="2000" dirty="0" smtClean="0"/>
              <a:t>process</a:t>
            </a:r>
          </a:p>
          <a:p>
            <a:r>
              <a:rPr lang="en-US" sz="2000" dirty="0" smtClean="0"/>
              <a:t>Provide choices; break big problems into smaller ones</a:t>
            </a:r>
          </a:p>
          <a:p>
            <a:r>
              <a:rPr lang="en-US" sz="2000" dirty="0" smtClean="0"/>
              <a:t>Work toward outlining concrete next steps to resolving a conflict</a:t>
            </a:r>
            <a:endParaRPr lang="en-US" sz="2000" dirty="0"/>
          </a:p>
          <a:p>
            <a:r>
              <a:rPr lang="en-US" sz="2000" dirty="0"/>
              <a:t>Use appropriate limit setting</a:t>
            </a:r>
          </a:p>
          <a:p>
            <a:pPr eaLnBrk="1" hangingPunct="1"/>
            <a:endParaRPr lang="en-US" sz="2000" dirty="0"/>
          </a:p>
          <a:p>
            <a:pPr algn="r" eaLnBrk="1" hangingPunct="1">
              <a:buFont typeface="Wingdings 2" charset="0"/>
              <a:buNone/>
            </a:pPr>
            <a:endParaRPr lang="en-US" dirty="0">
              <a:latin typeface="Verdana" charset="0"/>
            </a:endParaRPr>
          </a:p>
        </p:txBody>
      </p:sp>
    </p:spTree>
    <p:extLst>
      <p:ext uri="{BB962C8B-B14F-4D97-AF65-F5344CB8AC3E}">
        <p14:creationId xmlns:p14="http://schemas.microsoft.com/office/powerpoint/2010/main" val="777020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Consultation &amp; Response Team Contact</a:t>
            </a:r>
            <a:endParaRPr lang="en-US" dirty="0"/>
          </a:p>
        </p:txBody>
      </p:sp>
      <p:sp>
        <p:nvSpPr>
          <p:cNvPr id="3" name="Content Placeholder 2"/>
          <p:cNvSpPr>
            <a:spLocks noGrp="1"/>
          </p:cNvSpPr>
          <p:nvPr>
            <p:ph idx="1"/>
          </p:nvPr>
        </p:nvSpPr>
        <p:spPr/>
        <p:txBody>
          <a:bodyPr/>
          <a:lstStyle/>
          <a:p>
            <a:pPr marL="0" indent="0">
              <a:buNone/>
            </a:pPr>
            <a:r>
              <a:rPr lang="en-US" dirty="0" smtClean="0"/>
              <a:t>Email: </a:t>
            </a:r>
            <a:r>
              <a:rPr lang="en-US" dirty="0" smtClean="0">
                <a:hlinkClick r:id="rId3"/>
              </a:rPr>
              <a:t>CRTeam@ucla.edu</a:t>
            </a:r>
            <a:endParaRPr lang="en-US" dirty="0" smtClean="0"/>
          </a:p>
          <a:p>
            <a:pPr marL="0" indent="0">
              <a:buNone/>
            </a:pPr>
            <a:endParaRPr lang="en-US" dirty="0" smtClean="0"/>
          </a:p>
          <a:p>
            <a:pPr marL="0" indent="0">
              <a:buNone/>
            </a:pPr>
            <a:r>
              <a:rPr lang="en-US" dirty="0" smtClean="0"/>
              <a:t>Phone: 310-825-7291</a:t>
            </a:r>
          </a:p>
          <a:p>
            <a:pPr marL="0" indent="0">
              <a:buNone/>
            </a:pPr>
            <a:endParaRPr lang="en-US" dirty="0"/>
          </a:p>
          <a:p>
            <a:pPr marL="0" indent="0">
              <a:buNone/>
            </a:pPr>
            <a:r>
              <a:rPr lang="en-US" dirty="0"/>
              <a:t>Website: </a:t>
            </a:r>
            <a:r>
              <a:rPr lang="en-US" dirty="0">
                <a:hlinkClick r:id="rId4"/>
              </a:rPr>
              <a:t>www.studentincrisis.ucla.edu</a:t>
            </a:r>
            <a:endParaRPr lang="en-US" dirty="0"/>
          </a:p>
          <a:p>
            <a:pPr marL="0" indent="0">
              <a:buNone/>
            </a:pPr>
            <a:endParaRPr lang="en-US" dirty="0"/>
          </a:p>
        </p:txBody>
      </p:sp>
    </p:spTree>
    <p:extLst>
      <p:ext uri="{BB962C8B-B14F-4D97-AF65-F5344CB8AC3E}">
        <p14:creationId xmlns:p14="http://schemas.microsoft.com/office/powerpoint/2010/main" val="3783088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210733"/>
            <a:ext cx="7200897" cy="1303867"/>
          </a:xfrm>
        </p:spPr>
        <p:txBody>
          <a:bodyPr>
            <a:normAutofit fontScale="90000"/>
          </a:bodyPr>
          <a:lstStyle/>
          <a:p>
            <a:r>
              <a:rPr lang="en-US" sz="4900" dirty="0" smtClean="0"/>
              <a:t>Call UCPD</a:t>
            </a:r>
            <a:r>
              <a:rPr lang="en-US" dirty="0" smtClean="0"/>
              <a:t/>
            </a:r>
            <a:br>
              <a:rPr lang="en-US" dirty="0" smtClean="0"/>
            </a:br>
            <a:r>
              <a:rPr lang="en-US" sz="3100" dirty="0" smtClean="0"/>
              <a:t>(</a:t>
            </a:r>
            <a:r>
              <a:rPr lang="en-US" sz="3100" dirty="0"/>
              <a:t>310) 825-1491 or 911</a:t>
            </a: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fontAlgn="base"/>
            <a:r>
              <a:rPr lang="en-US" dirty="0" smtClean="0"/>
              <a:t>Threats </a:t>
            </a:r>
            <a:r>
              <a:rPr lang="en-US" dirty="0"/>
              <a:t>of harm to self or others</a:t>
            </a:r>
          </a:p>
          <a:p>
            <a:pPr fontAlgn="base"/>
            <a:r>
              <a:rPr lang="en-US" dirty="0"/>
              <a:t>Preoccupation with violence or persons who have engaged in violence</a:t>
            </a:r>
          </a:p>
          <a:p>
            <a:pPr fontAlgn="base"/>
            <a:r>
              <a:rPr lang="en-US" dirty="0"/>
              <a:t>Preoccupation with weapons, especially combined with access to weapons</a:t>
            </a:r>
          </a:p>
          <a:p>
            <a:pPr fontAlgn="base"/>
            <a:r>
              <a:rPr lang="en-US" dirty="0"/>
              <a:t>Mentioning plans for a violent or destructive event</a:t>
            </a:r>
          </a:p>
          <a:p>
            <a:pPr fontAlgn="base"/>
            <a:r>
              <a:rPr lang="en-US" dirty="0"/>
              <a:t>Emergency situations</a:t>
            </a:r>
          </a:p>
          <a:p>
            <a:endParaRPr lang="en-US" dirty="0"/>
          </a:p>
        </p:txBody>
      </p:sp>
    </p:spTree>
    <p:extLst>
      <p:ext uri="{BB962C8B-B14F-4D97-AF65-F5344CB8AC3E}">
        <p14:creationId xmlns:p14="http://schemas.microsoft.com/office/powerpoint/2010/main" val="792954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561025" cy="506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787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33574"/>
            <a:ext cx="7848600" cy="529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453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For immediate, life-threatening emergencies on campus, call the UCPD 310-825-1491 or </a:t>
            </a:r>
            <a:r>
              <a:rPr lang="en-US" dirty="0" smtClean="0"/>
              <a:t>911</a:t>
            </a:r>
          </a:p>
          <a:p>
            <a:r>
              <a:rPr lang="en-US" dirty="0" smtClean="0"/>
              <a:t>CSO escorts (310) 794-WALK</a:t>
            </a:r>
          </a:p>
          <a:p>
            <a:r>
              <a:rPr lang="en-US" dirty="0" smtClean="0"/>
              <a:t>UCLA Staff and Faculty Counseling Center (310) 794-0245</a:t>
            </a:r>
          </a:p>
          <a:p>
            <a:r>
              <a:rPr lang="en-US" dirty="0" smtClean="0"/>
              <a:t>UCLA Behavioral Intervention Team (310) 794-0422</a:t>
            </a:r>
            <a:endParaRPr lang="en-US" dirty="0"/>
          </a:p>
        </p:txBody>
      </p:sp>
      <p:pic>
        <p:nvPicPr>
          <p:cNvPr id="4" name="Picture 3"/>
          <p:cNvPicPr>
            <a:picLocks noChangeAspect="1"/>
          </p:cNvPicPr>
          <p:nvPr/>
        </p:nvPicPr>
        <p:blipFill>
          <a:blip r:embed="rId2"/>
          <a:stretch>
            <a:fillRect/>
          </a:stretch>
        </p:blipFill>
        <p:spPr>
          <a:xfrm>
            <a:off x="762000" y="703058"/>
            <a:ext cx="2581275" cy="1582942"/>
          </a:xfrm>
          <a:prstGeom prst="rect">
            <a:avLst/>
          </a:prstGeom>
        </p:spPr>
      </p:pic>
    </p:spTree>
    <p:extLst>
      <p:ext uri="{BB962C8B-B14F-4D97-AF65-F5344CB8AC3E}">
        <p14:creationId xmlns:p14="http://schemas.microsoft.com/office/powerpoint/2010/main" val="14732073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half" idx="1"/>
          </p:nvPr>
        </p:nvSpPr>
        <p:spPr/>
        <p:txBody>
          <a:bodyPr/>
          <a:lstStyle/>
          <a:p>
            <a:r>
              <a:rPr lang="en-US" dirty="0" smtClean="0"/>
              <a:t>Emily Harris</a:t>
            </a:r>
            <a:endParaRPr lang="en-US" dirty="0"/>
          </a:p>
          <a:p>
            <a:r>
              <a:rPr lang="en-US" dirty="0" smtClean="0"/>
              <a:t>CRT </a:t>
            </a:r>
            <a:endParaRPr lang="en-US" dirty="0"/>
          </a:p>
          <a:p>
            <a:r>
              <a:rPr lang="en-US" dirty="0" smtClean="0"/>
              <a:t>310-405-5303</a:t>
            </a:r>
            <a:endParaRPr lang="en-US" dirty="0"/>
          </a:p>
        </p:txBody>
      </p:sp>
      <p:sp>
        <p:nvSpPr>
          <p:cNvPr id="4" name="Content Placeholder 3"/>
          <p:cNvSpPr>
            <a:spLocks noGrp="1"/>
          </p:cNvSpPr>
          <p:nvPr>
            <p:ph sz="half" idx="2"/>
          </p:nvPr>
        </p:nvSpPr>
        <p:spPr/>
        <p:txBody>
          <a:bodyPr/>
          <a:lstStyle/>
          <a:p>
            <a:r>
              <a:rPr lang="en-US" dirty="0" smtClean="0"/>
              <a:t>Ana Ribas</a:t>
            </a:r>
          </a:p>
          <a:p>
            <a:r>
              <a:rPr lang="en-US" dirty="0" smtClean="0"/>
              <a:t>CAPS</a:t>
            </a:r>
          </a:p>
          <a:p>
            <a:r>
              <a:rPr lang="en-US" dirty="0" smtClean="0"/>
              <a:t>310-825-0768</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392168"/>
            <a:ext cx="2055836" cy="1752600"/>
          </a:xfrm>
          <a:prstGeom prst="rect">
            <a:avLst/>
          </a:prstGeom>
        </p:spPr>
      </p:pic>
    </p:spTree>
    <p:extLst>
      <p:ext uri="{BB962C8B-B14F-4D97-AF65-F5344CB8AC3E}">
        <p14:creationId xmlns:p14="http://schemas.microsoft.com/office/powerpoint/2010/main" val="364736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in Distress</a:t>
            </a:r>
            <a:br>
              <a:rPr lang="en-US" dirty="0" smtClean="0"/>
            </a:br>
            <a:r>
              <a:rPr lang="en-US" dirty="0" smtClean="0"/>
              <a:t>Common Signs</a:t>
            </a:r>
            <a:endParaRPr lang="en-US" dirty="0"/>
          </a:p>
        </p:txBody>
      </p:sp>
      <p:pic>
        <p:nvPicPr>
          <p:cNvPr id="4" name="Content Placeholder 3" descr="stressed_student_black_and_white.jpg"/>
          <p:cNvPicPr>
            <a:picLocks noGrp="1" noChangeAspect="1"/>
          </p:cNvPicPr>
          <p:nvPr>
            <p:ph idx="1"/>
          </p:nvPr>
        </p:nvPicPr>
        <p:blipFill>
          <a:blip r:embed="rId3">
            <a:extLst>
              <a:ext uri="{28A0092B-C50C-407E-A947-70E740481C1C}">
                <a14:useLocalDpi xmlns:a14="http://schemas.microsoft.com/office/drawing/2010/main" val="0"/>
              </a:ext>
            </a:extLst>
          </a:blip>
          <a:srcRect t="17151" b="17151"/>
          <a:stretch>
            <a:fillRect/>
          </a:stretch>
        </p:blipFill>
        <p:spPr>
          <a:xfrm>
            <a:off x="381000" y="2971800"/>
            <a:ext cx="4482190" cy="2218268"/>
          </a:xfrm>
        </p:spPr>
      </p:pic>
      <p:pic>
        <p:nvPicPr>
          <p:cNvPr id="5" name="Picture 4" descr="t_6279468600_b5d3fcc028_z.jpg"/>
          <p:cNvPicPr>
            <a:picLocks noChangeAspect="1"/>
          </p:cNvPicPr>
          <p:nvPr/>
        </p:nvPicPr>
        <p:blipFill rotWithShape="1">
          <a:blip r:embed="rId4">
            <a:extLst>
              <a:ext uri="{28A0092B-C50C-407E-A947-70E740481C1C}">
                <a14:useLocalDpi xmlns:a14="http://schemas.microsoft.com/office/drawing/2010/main" val="0"/>
              </a:ext>
            </a:extLst>
          </a:blip>
          <a:srcRect b="11368"/>
          <a:stretch/>
        </p:blipFill>
        <p:spPr>
          <a:xfrm>
            <a:off x="4800600" y="2895600"/>
            <a:ext cx="3871942" cy="2289948"/>
          </a:xfrm>
          <a:prstGeom prst="rect">
            <a:avLst/>
          </a:prstGeom>
        </p:spPr>
      </p:pic>
    </p:spTree>
    <p:extLst>
      <p:ext uri="{BB962C8B-B14F-4D97-AF65-F5344CB8AC3E}">
        <p14:creationId xmlns:p14="http://schemas.microsoft.com/office/powerpoint/2010/main" val="117106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219200"/>
            <a:ext cx="8183562" cy="1052512"/>
          </a:xfrm>
        </p:spPr>
        <p:txBody>
          <a:bodyPr wrap="square" lIns="91440" tIns="45720" rIns="91440" bIns="45720" numCol="1" anchorCtr="0" compatLnSpc="1">
            <a:prstTxWarp prst="textNoShape">
              <a:avLst/>
            </a:prstTxWarp>
            <a:noAutofit/>
          </a:bodyPr>
          <a:lstStyle/>
          <a:p>
            <a:r>
              <a:rPr lang="en-US" sz="3200" dirty="0" smtClean="0"/>
              <a:t>Signs of Distress:  </a:t>
            </a:r>
            <a:r>
              <a:rPr lang="en-US" sz="3200" dirty="0"/>
              <a:t/>
            </a:r>
            <a:br>
              <a:rPr lang="en-US" sz="3200" dirty="0"/>
            </a:br>
            <a:r>
              <a:rPr lang="en-US" sz="3200" dirty="0" smtClean="0"/>
              <a:t>Cognitive Impairments</a:t>
            </a:r>
            <a:endParaRPr lang="en-US" sz="3200" dirty="0">
              <a:effectLst>
                <a:outerShdw blurRad="38100" dist="38100" dir="2700000" algn="tl">
                  <a:srgbClr val="000000"/>
                </a:outerShdw>
              </a:effectLst>
            </a:endParaRPr>
          </a:p>
        </p:txBody>
      </p:sp>
      <p:sp>
        <p:nvSpPr>
          <p:cNvPr id="22531" name="Rectangle 3"/>
          <p:cNvSpPr>
            <a:spLocks noGrp="1" noChangeArrowheads="1"/>
          </p:cNvSpPr>
          <p:nvPr>
            <p:ph type="body" idx="1"/>
          </p:nvPr>
        </p:nvSpPr>
        <p:spPr>
          <a:xfrm>
            <a:off x="685800" y="2438400"/>
            <a:ext cx="8183562" cy="4187825"/>
          </a:xfrm>
        </p:spPr>
        <p:txBody>
          <a:bodyPr/>
          <a:lstStyle/>
          <a:p>
            <a:pPr eaLnBrk="1" hangingPunct="1">
              <a:lnSpc>
                <a:spcPct val="90000"/>
              </a:lnSpc>
            </a:pPr>
            <a:r>
              <a:rPr lang="en-US" dirty="0">
                <a:latin typeface="Times" charset="0"/>
              </a:rPr>
              <a:t>Inappropriate, bizarre or strange behavior </a:t>
            </a:r>
            <a:endParaRPr lang="en-US" dirty="0" smtClean="0">
              <a:latin typeface="Times" charset="0"/>
            </a:endParaRPr>
          </a:p>
          <a:p>
            <a:pPr eaLnBrk="1" hangingPunct="1">
              <a:lnSpc>
                <a:spcPct val="90000"/>
              </a:lnSpc>
            </a:pPr>
            <a:r>
              <a:rPr lang="en-US" dirty="0">
                <a:latin typeface="Times" charset="0"/>
              </a:rPr>
              <a:t>E</a:t>
            </a:r>
            <a:r>
              <a:rPr lang="en-US" dirty="0" smtClean="0">
                <a:latin typeface="Times" charset="0"/>
              </a:rPr>
              <a:t>xtreme </a:t>
            </a:r>
            <a:r>
              <a:rPr lang="en-US" dirty="0">
                <a:latin typeface="Times" charset="0"/>
              </a:rPr>
              <a:t>emotionality</a:t>
            </a:r>
          </a:p>
          <a:p>
            <a:pPr eaLnBrk="1" hangingPunct="1">
              <a:lnSpc>
                <a:spcPct val="90000"/>
              </a:lnSpc>
            </a:pPr>
            <a:r>
              <a:rPr lang="en-US" dirty="0">
                <a:latin typeface="Times" charset="0"/>
              </a:rPr>
              <a:t>Agitation, intense restlessness, </a:t>
            </a:r>
            <a:r>
              <a:rPr lang="en-US" dirty="0" smtClean="0">
                <a:latin typeface="Times" charset="0"/>
              </a:rPr>
              <a:t>hyperactivity </a:t>
            </a:r>
          </a:p>
          <a:p>
            <a:pPr eaLnBrk="1" hangingPunct="1">
              <a:lnSpc>
                <a:spcPct val="90000"/>
              </a:lnSpc>
            </a:pPr>
            <a:r>
              <a:rPr lang="en-US" dirty="0">
                <a:latin typeface="Times" charset="0"/>
              </a:rPr>
              <a:t>I</a:t>
            </a:r>
            <a:r>
              <a:rPr lang="en-US" dirty="0" smtClean="0">
                <a:latin typeface="Times" charset="0"/>
              </a:rPr>
              <a:t>mpairment </a:t>
            </a:r>
            <a:r>
              <a:rPr lang="en-US" dirty="0">
                <a:latin typeface="Times" charset="0"/>
              </a:rPr>
              <a:t>of attention and memory</a:t>
            </a:r>
          </a:p>
          <a:p>
            <a:pPr eaLnBrk="1" hangingPunct="1">
              <a:lnSpc>
                <a:spcPct val="90000"/>
              </a:lnSpc>
            </a:pPr>
            <a:r>
              <a:rPr lang="en-US" dirty="0">
                <a:latin typeface="Times" charset="0"/>
              </a:rPr>
              <a:t>Impaired speech or disjointed, confused thoughts</a:t>
            </a:r>
          </a:p>
          <a:p>
            <a:pPr eaLnBrk="1" hangingPunct="1">
              <a:lnSpc>
                <a:spcPct val="90000"/>
              </a:lnSpc>
            </a:pPr>
            <a:r>
              <a:rPr lang="en-US" dirty="0">
                <a:latin typeface="Times" charset="0"/>
              </a:rPr>
              <a:t>Paranoia or suspiciousness</a:t>
            </a:r>
          </a:p>
          <a:p>
            <a:pPr eaLnBrk="1" hangingPunct="1">
              <a:lnSpc>
                <a:spcPct val="90000"/>
              </a:lnSpc>
            </a:pPr>
            <a:endParaRPr lang="en-US" dirty="0">
              <a:latin typeface="Times" charset="0"/>
            </a:endParaRPr>
          </a:p>
        </p:txBody>
      </p:sp>
      <p:pic>
        <p:nvPicPr>
          <p:cNvPr id="2" name="Picture 1"/>
          <p:cNvPicPr>
            <a:picLocks noChangeAspect="1"/>
          </p:cNvPicPr>
          <p:nvPr/>
        </p:nvPicPr>
        <p:blipFill>
          <a:blip r:embed="rId3"/>
          <a:stretch>
            <a:fillRect/>
          </a:stretch>
        </p:blipFill>
        <p:spPr>
          <a:xfrm>
            <a:off x="609600" y="685800"/>
            <a:ext cx="2030627" cy="1381125"/>
          </a:xfrm>
          <a:prstGeom prst="rect">
            <a:avLst/>
          </a:prstGeom>
        </p:spPr>
      </p:pic>
      <p:sp>
        <p:nvSpPr>
          <p:cNvPr id="3" name="AutoShape 2" descr="Image result for dist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6400800" y="4724400"/>
            <a:ext cx="2202581" cy="1465717"/>
          </a:xfrm>
          <a:prstGeom prst="rect">
            <a:avLst/>
          </a:prstGeom>
        </p:spPr>
      </p:pic>
    </p:spTree>
    <p:extLst>
      <p:ext uri="{BB962C8B-B14F-4D97-AF65-F5344CB8AC3E}">
        <p14:creationId xmlns:p14="http://schemas.microsoft.com/office/powerpoint/2010/main" val="14131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143000"/>
            <a:ext cx="8183562" cy="1052512"/>
          </a:xfrm>
        </p:spPr>
        <p:txBody>
          <a:bodyPr wrap="square" lIns="91440" tIns="45720" rIns="91440" bIns="45720" numCol="1" anchorCtr="0" compatLnSpc="1">
            <a:prstTxWarp prst="textNoShape">
              <a:avLst/>
            </a:prstTxWarp>
            <a:noAutofit/>
          </a:bodyPr>
          <a:lstStyle/>
          <a:p>
            <a:r>
              <a:rPr lang="en-US" sz="3200" dirty="0" smtClean="0"/>
              <a:t>Signs of Distress:  </a:t>
            </a:r>
            <a:r>
              <a:rPr lang="en-US" sz="3200" dirty="0"/>
              <a:t/>
            </a:r>
            <a:br>
              <a:rPr lang="en-US" sz="3200" dirty="0"/>
            </a:br>
            <a:r>
              <a:rPr lang="en-US" sz="3200" dirty="0" smtClean="0"/>
              <a:t>Behavioral Disturbances</a:t>
            </a:r>
            <a:endParaRPr lang="en-US" sz="3200" dirty="0">
              <a:effectLst>
                <a:outerShdw blurRad="38100" dist="38100" dir="2700000" algn="tl">
                  <a:srgbClr val="000000"/>
                </a:outerShdw>
              </a:effectLst>
              <a:latin typeface="Times" charset="0"/>
            </a:endParaRPr>
          </a:p>
        </p:txBody>
      </p:sp>
      <p:sp>
        <p:nvSpPr>
          <p:cNvPr id="26627" name="Rectangle 3"/>
          <p:cNvSpPr>
            <a:spLocks noGrp="1" noChangeArrowheads="1"/>
          </p:cNvSpPr>
          <p:nvPr>
            <p:ph type="body" idx="1"/>
          </p:nvPr>
        </p:nvSpPr>
        <p:spPr>
          <a:xfrm>
            <a:off x="533400" y="2438400"/>
            <a:ext cx="8183562" cy="4187825"/>
          </a:xfrm>
        </p:spPr>
        <p:txBody>
          <a:bodyPr/>
          <a:lstStyle/>
          <a:p>
            <a:pPr eaLnBrk="1" hangingPunct="1">
              <a:lnSpc>
                <a:spcPct val="90000"/>
              </a:lnSpc>
            </a:pPr>
            <a:r>
              <a:rPr lang="en-US" sz="2700" dirty="0" smtClean="0">
                <a:latin typeface="Times" charset="0"/>
              </a:rPr>
              <a:t>Decline </a:t>
            </a:r>
            <a:r>
              <a:rPr lang="en-US" sz="2700" dirty="0">
                <a:latin typeface="Times" charset="0"/>
              </a:rPr>
              <a:t>in personal hygiene</a:t>
            </a:r>
          </a:p>
          <a:p>
            <a:pPr eaLnBrk="1" hangingPunct="1">
              <a:lnSpc>
                <a:spcPct val="90000"/>
              </a:lnSpc>
            </a:pPr>
            <a:r>
              <a:rPr lang="en-US" sz="2700" dirty="0">
                <a:latin typeface="Times" charset="0"/>
              </a:rPr>
              <a:t>Consistent disheveled or fatigued appearance</a:t>
            </a:r>
          </a:p>
          <a:p>
            <a:pPr eaLnBrk="1" hangingPunct="1">
              <a:lnSpc>
                <a:spcPct val="90000"/>
              </a:lnSpc>
            </a:pPr>
            <a:r>
              <a:rPr lang="en-US" sz="2700" dirty="0">
                <a:latin typeface="Times" charset="0"/>
              </a:rPr>
              <a:t>Lethargy, lack of energy, falling asleep in class</a:t>
            </a:r>
          </a:p>
          <a:p>
            <a:pPr eaLnBrk="1" hangingPunct="1">
              <a:lnSpc>
                <a:spcPct val="90000"/>
              </a:lnSpc>
            </a:pPr>
            <a:r>
              <a:rPr lang="en-US" sz="2700" dirty="0">
                <a:latin typeface="Times" charset="0"/>
              </a:rPr>
              <a:t>Disruptive classroom behavior</a:t>
            </a:r>
          </a:p>
          <a:p>
            <a:pPr eaLnBrk="1" hangingPunct="1">
              <a:lnSpc>
                <a:spcPct val="90000"/>
              </a:lnSpc>
            </a:pPr>
            <a:r>
              <a:rPr lang="en-US" sz="2700" dirty="0">
                <a:latin typeface="Times" charset="0"/>
              </a:rPr>
              <a:t>Aggressive, angry or threatening behavior</a:t>
            </a:r>
          </a:p>
          <a:p>
            <a:pPr eaLnBrk="1" hangingPunct="1">
              <a:lnSpc>
                <a:spcPct val="90000"/>
              </a:lnSpc>
            </a:pPr>
            <a:r>
              <a:rPr lang="en-US" sz="2700" dirty="0">
                <a:latin typeface="Times" charset="0"/>
              </a:rPr>
              <a:t>Dramatic weight loss or gain </a:t>
            </a:r>
          </a:p>
          <a:p>
            <a:pPr eaLnBrk="1" hangingPunct="1">
              <a:lnSpc>
                <a:spcPct val="90000"/>
              </a:lnSpc>
            </a:pPr>
            <a:r>
              <a:rPr lang="en-US" sz="2700" dirty="0">
                <a:latin typeface="Times" charset="0"/>
              </a:rPr>
              <a:t>Obvious use of mood-altering substances</a:t>
            </a:r>
          </a:p>
          <a:p>
            <a:pPr eaLnBrk="1" hangingPunct="1">
              <a:lnSpc>
                <a:spcPct val="90000"/>
              </a:lnSpc>
              <a:buFontTx/>
              <a:buNone/>
            </a:pPr>
            <a:endParaRPr lang="en-US" sz="2000" dirty="0">
              <a:latin typeface="Times" charset="0"/>
            </a:endParaRPr>
          </a:p>
          <a:p>
            <a:pPr eaLnBrk="1" hangingPunct="1">
              <a:lnSpc>
                <a:spcPct val="90000"/>
              </a:lnSpc>
            </a:pPr>
            <a:endParaRPr lang="en-US" sz="2000" dirty="0">
              <a:latin typeface="Times" charset="0"/>
            </a:endParaRPr>
          </a:p>
          <a:p>
            <a:pPr eaLnBrk="1" hangingPunct="1">
              <a:lnSpc>
                <a:spcPct val="90000"/>
              </a:lnSpc>
            </a:pPr>
            <a:endParaRPr lang="en-US" sz="2400" dirty="0">
              <a:latin typeface="Times" charset="0"/>
            </a:endParaRPr>
          </a:p>
        </p:txBody>
      </p:sp>
      <p:pic>
        <p:nvPicPr>
          <p:cNvPr id="4" name="Picture 3"/>
          <p:cNvPicPr>
            <a:picLocks noChangeAspect="1"/>
          </p:cNvPicPr>
          <p:nvPr/>
        </p:nvPicPr>
        <p:blipFill>
          <a:blip r:embed="rId3"/>
          <a:stretch>
            <a:fillRect/>
          </a:stretch>
        </p:blipFill>
        <p:spPr>
          <a:xfrm>
            <a:off x="6629400" y="685800"/>
            <a:ext cx="1885807" cy="1254919"/>
          </a:xfrm>
          <a:prstGeom prst="rect">
            <a:avLst/>
          </a:prstGeom>
        </p:spPr>
      </p:pic>
      <p:pic>
        <p:nvPicPr>
          <p:cNvPr id="5" name="Picture 4"/>
          <p:cNvPicPr>
            <a:picLocks noChangeAspect="1"/>
          </p:cNvPicPr>
          <p:nvPr/>
        </p:nvPicPr>
        <p:blipFill rotWithShape="1">
          <a:blip r:embed="rId4"/>
          <a:srcRect l="-7734" t="8366" r="7734" b="-8366"/>
          <a:stretch/>
        </p:blipFill>
        <p:spPr>
          <a:xfrm>
            <a:off x="544286" y="685800"/>
            <a:ext cx="1829788" cy="1821656"/>
          </a:xfrm>
          <a:prstGeom prst="rect">
            <a:avLst/>
          </a:prstGeom>
        </p:spPr>
      </p:pic>
    </p:spTree>
    <p:extLst>
      <p:ext uri="{BB962C8B-B14F-4D97-AF65-F5344CB8AC3E}">
        <p14:creationId xmlns:p14="http://schemas.microsoft.com/office/powerpoint/2010/main" val="315259375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143000"/>
            <a:ext cx="8183562" cy="1052512"/>
          </a:xfrm>
        </p:spPr>
        <p:txBody>
          <a:bodyPr>
            <a:noAutofit/>
          </a:bodyPr>
          <a:lstStyle/>
          <a:p>
            <a:pPr eaLnBrk="1" hangingPunct="1">
              <a:defRPr/>
            </a:pPr>
            <a:r>
              <a:rPr lang="en-US" sz="3200" dirty="0" smtClean="0">
                <a:ea typeface="+mj-ea"/>
              </a:rPr>
              <a:t>Stress Signs:  </a:t>
            </a:r>
            <a:br>
              <a:rPr lang="en-US" sz="3200" dirty="0" smtClean="0">
                <a:ea typeface="+mj-ea"/>
              </a:rPr>
            </a:br>
            <a:r>
              <a:rPr lang="en-US" sz="3200" dirty="0" smtClean="0">
                <a:ea typeface="+mj-ea"/>
              </a:rPr>
              <a:t>References to Self Harm or Suicide</a:t>
            </a:r>
            <a:endParaRPr lang="en-US" sz="3200" dirty="0" smtClean="0">
              <a:solidFill>
                <a:schemeClr val="bg2"/>
              </a:solidFill>
              <a:ea typeface="+mj-ea"/>
            </a:endParaRPr>
          </a:p>
        </p:txBody>
      </p:sp>
      <p:sp>
        <p:nvSpPr>
          <p:cNvPr id="24579" name="Rectangle 3"/>
          <p:cNvSpPr>
            <a:spLocks noGrp="1" noChangeArrowheads="1"/>
          </p:cNvSpPr>
          <p:nvPr>
            <p:ph type="body" idx="1"/>
          </p:nvPr>
        </p:nvSpPr>
        <p:spPr>
          <a:xfrm>
            <a:off x="685800" y="2362200"/>
            <a:ext cx="8183562" cy="4187825"/>
          </a:xfrm>
        </p:spPr>
        <p:txBody>
          <a:bodyPr>
            <a:normAutofit/>
          </a:bodyPr>
          <a:lstStyle/>
          <a:p>
            <a:pPr eaLnBrk="1" hangingPunct="1"/>
            <a:r>
              <a:rPr lang="en-US" sz="3000" dirty="0">
                <a:latin typeface="Times" charset="0"/>
              </a:rPr>
              <a:t>Overt r</a:t>
            </a:r>
            <a:r>
              <a:rPr lang="en-US" sz="3000" dirty="0" smtClean="0">
                <a:latin typeface="Times" charset="0"/>
              </a:rPr>
              <a:t>eferences </a:t>
            </a:r>
            <a:r>
              <a:rPr lang="en-US" sz="3000" dirty="0">
                <a:latin typeface="Times" charset="0"/>
              </a:rPr>
              <a:t>to suicide -- orally or in writing</a:t>
            </a:r>
          </a:p>
          <a:p>
            <a:pPr eaLnBrk="1" hangingPunct="1"/>
            <a:r>
              <a:rPr lang="en-US" sz="3000" dirty="0">
                <a:latin typeface="Times" charset="0"/>
              </a:rPr>
              <a:t>Expressions of helplessness or hopelessness</a:t>
            </a:r>
          </a:p>
          <a:p>
            <a:pPr eaLnBrk="1" hangingPunct="1"/>
            <a:r>
              <a:rPr lang="en-US" sz="3000" dirty="0" smtClean="0">
                <a:latin typeface="Times" charset="0"/>
              </a:rPr>
              <a:t>Isolation </a:t>
            </a:r>
            <a:r>
              <a:rPr lang="en-US" sz="3000" dirty="0">
                <a:latin typeface="Times" charset="0"/>
              </a:rPr>
              <a:t>from friends and family </a:t>
            </a:r>
          </a:p>
          <a:p>
            <a:pPr eaLnBrk="1" hangingPunct="1"/>
            <a:r>
              <a:rPr lang="en-US" sz="3000" dirty="0">
                <a:latin typeface="Times" charset="0"/>
              </a:rPr>
              <a:t>Pessimistic feelings about the future</a:t>
            </a:r>
          </a:p>
          <a:p>
            <a:pPr eaLnBrk="1" hangingPunct="1"/>
            <a:r>
              <a:rPr lang="en-US" sz="3000" dirty="0">
                <a:latin typeface="Times" charset="0"/>
              </a:rPr>
              <a:t>Giving away valuable or prized possessions</a:t>
            </a:r>
          </a:p>
          <a:p>
            <a:pPr eaLnBrk="1" hangingPunct="1"/>
            <a:r>
              <a:rPr lang="en-US" sz="3000" dirty="0">
                <a:latin typeface="Times" charset="0"/>
              </a:rPr>
              <a:t>Preparing for death (will; memorial preferences)</a:t>
            </a:r>
            <a:endParaRPr lang="en-US" sz="2400" dirty="0">
              <a:latin typeface="Times" charset="0"/>
            </a:endParaRPr>
          </a:p>
          <a:p>
            <a:pPr eaLnBrk="1" hangingPunct="1"/>
            <a:endParaRPr lang="en-US" sz="2400" dirty="0">
              <a:latin typeface="Times" charset="0"/>
            </a:endParaRPr>
          </a:p>
          <a:p>
            <a:pPr eaLnBrk="1" hangingPunct="1"/>
            <a:endParaRPr lang="en-US" sz="2400" dirty="0">
              <a:latin typeface="Times" charset="0"/>
            </a:endParaRPr>
          </a:p>
        </p:txBody>
      </p:sp>
      <p:pic>
        <p:nvPicPr>
          <p:cNvPr id="2" name="Picture 1"/>
          <p:cNvPicPr>
            <a:picLocks noChangeAspect="1"/>
          </p:cNvPicPr>
          <p:nvPr/>
        </p:nvPicPr>
        <p:blipFill rotWithShape="1">
          <a:blip r:embed="rId3"/>
          <a:srcRect l="16260" t="5217" r="21951" b="6074"/>
          <a:stretch/>
        </p:blipFill>
        <p:spPr>
          <a:xfrm>
            <a:off x="7086600" y="3505200"/>
            <a:ext cx="1620032" cy="1449501"/>
          </a:xfrm>
          <a:prstGeom prst="rect">
            <a:avLst/>
          </a:prstGeom>
        </p:spPr>
      </p:pic>
      <p:pic>
        <p:nvPicPr>
          <p:cNvPr id="3" name="Picture 2"/>
          <p:cNvPicPr>
            <a:picLocks noChangeAspect="1"/>
          </p:cNvPicPr>
          <p:nvPr/>
        </p:nvPicPr>
        <p:blipFill rotWithShape="1">
          <a:blip r:embed="rId4"/>
          <a:srcRect l="10516" r="9178"/>
          <a:stretch/>
        </p:blipFill>
        <p:spPr>
          <a:xfrm>
            <a:off x="685799" y="245949"/>
            <a:ext cx="2286001" cy="1423307"/>
          </a:xfrm>
          <a:prstGeom prst="rect">
            <a:avLst/>
          </a:prstGeom>
        </p:spPr>
      </p:pic>
    </p:spTree>
    <p:extLst>
      <p:ext uri="{BB962C8B-B14F-4D97-AF65-F5344CB8AC3E}">
        <p14:creationId xmlns:p14="http://schemas.microsoft.com/office/powerpoint/2010/main" val="2820663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214405" y="590855"/>
            <a:ext cx="4491195" cy="5581345"/>
          </a:xfrm>
          <a:prstGeom prst="rect">
            <a:avLst/>
          </a:prstGeom>
        </p:spPr>
      </p:pic>
    </p:spTree>
    <p:extLst>
      <p:ext uri="{BB962C8B-B14F-4D97-AF65-F5344CB8AC3E}">
        <p14:creationId xmlns:p14="http://schemas.microsoft.com/office/powerpoint/2010/main" val="2313204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990600" y="707232"/>
            <a:ext cx="7200900" cy="1303337"/>
          </a:xfrm>
        </p:spPr>
        <p:txBody>
          <a:bodyPr wrap="square" lIns="91440" tIns="45720" rIns="91440" bIns="45720" numCol="1" anchorCtr="0" compatLnSpc="1">
            <a:prstTxWarp prst="textNoShape">
              <a:avLst/>
            </a:prstTxWarp>
            <a:noAutofit/>
          </a:bodyPr>
          <a:lstStyle/>
          <a:p>
            <a:r>
              <a:rPr lang="en-US" sz="3600" dirty="0" smtClean="0"/>
              <a:t>Common barriers to seeking help</a:t>
            </a:r>
            <a:r>
              <a:rPr lang="en-US" sz="3200" dirty="0" smtClean="0"/>
              <a:t/>
            </a:r>
            <a:br>
              <a:rPr lang="en-US" sz="3200" dirty="0" smtClean="0"/>
            </a:br>
            <a:endParaRPr lang="en-US" sz="3200" i="1" dirty="0">
              <a:effectLst>
                <a:outerShdw blurRad="38100" dist="38100" dir="2700000" algn="tl">
                  <a:srgbClr val="000000"/>
                </a:outerShdw>
              </a:effectLst>
            </a:endParaRPr>
          </a:p>
        </p:txBody>
      </p:sp>
      <p:sp>
        <p:nvSpPr>
          <p:cNvPr id="22531" name="Rectangle 3"/>
          <p:cNvSpPr>
            <a:spLocks noGrp="1" noChangeArrowheads="1"/>
          </p:cNvSpPr>
          <p:nvPr>
            <p:ph idx="4294967295"/>
          </p:nvPr>
        </p:nvSpPr>
        <p:spPr>
          <a:xfrm>
            <a:off x="876300" y="1524000"/>
            <a:ext cx="7429500" cy="4343400"/>
          </a:xfrm>
        </p:spPr>
        <p:txBody>
          <a:bodyPr>
            <a:normAutofit fontScale="92500" lnSpcReduction="10000"/>
          </a:bodyPr>
          <a:lstStyle/>
          <a:p>
            <a:pPr lvl="1">
              <a:buFont typeface="Arial" panose="020B0604020202020204" pitchFamily="34" charset="0"/>
              <a:buChar char="•"/>
              <a:defRPr/>
            </a:pPr>
            <a:r>
              <a:rPr lang="en-US" dirty="0" smtClean="0"/>
              <a:t>Lack of knowledge about services </a:t>
            </a:r>
          </a:p>
          <a:p>
            <a:pPr lvl="1">
              <a:buFont typeface="Arial" panose="020B0604020202020204" pitchFamily="34" charset="0"/>
              <a:buChar char="•"/>
              <a:defRPr/>
            </a:pPr>
            <a:r>
              <a:rPr lang="en-US" dirty="0" smtClean="0"/>
              <a:t>Stigma and shame </a:t>
            </a:r>
          </a:p>
          <a:p>
            <a:pPr lvl="1">
              <a:buFont typeface="Arial" panose="020B0604020202020204" pitchFamily="34" charset="0"/>
              <a:buChar char="•"/>
              <a:defRPr/>
            </a:pPr>
            <a:r>
              <a:rPr lang="en-US" dirty="0" smtClean="0"/>
              <a:t>History of being underserved due to systemic barriers to care (in low SES, religious minorities, immigrants, LGBTQ, persons with disabilities, international students, etc.)</a:t>
            </a:r>
          </a:p>
          <a:p>
            <a:pPr lvl="1">
              <a:buFont typeface="Arial" panose="020B0604020202020204" pitchFamily="34" charset="0"/>
              <a:buChar char="•"/>
              <a:defRPr/>
            </a:pPr>
            <a:r>
              <a:rPr lang="en-US" dirty="0" smtClean="0"/>
              <a:t>Cultural factors </a:t>
            </a:r>
          </a:p>
          <a:p>
            <a:pPr lvl="2">
              <a:buFont typeface="Arial" panose="020B0604020202020204" pitchFamily="34" charset="0"/>
              <a:buChar char="•"/>
              <a:defRPr/>
            </a:pPr>
            <a:r>
              <a:rPr lang="en-US" dirty="0" smtClean="0"/>
              <a:t>I am used to dealing with issues on my own</a:t>
            </a:r>
          </a:p>
          <a:p>
            <a:pPr lvl="2">
              <a:buFont typeface="Arial" panose="020B0604020202020204" pitchFamily="34" charset="0"/>
              <a:buChar char="•"/>
              <a:defRPr/>
            </a:pPr>
            <a:r>
              <a:rPr lang="en-US" dirty="0" smtClean="0"/>
              <a:t>Getting help is a sign of weakness</a:t>
            </a:r>
          </a:p>
          <a:p>
            <a:pPr lvl="2">
              <a:buFont typeface="Arial" panose="020B0604020202020204" pitchFamily="34" charset="0"/>
              <a:buChar char="•"/>
              <a:defRPr/>
            </a:pPr>
            <a:r>
              <a:rPr lang="en-US" dirty="0" smtClean="0"/>
              <a:t>They won’t understand my issues</a:t>
            </a:r>
          </a:p>
          <a:p>
            <a:pPr lvl="2">
              <a:buFont typeface="Arial" panose="020B0604020202020204" pitchFamily="34" charset="0"/>
              <a:buChar char="•"/>
              <a:defRPr/>
            </a:pPr>
            <a:r>
              <a:rPr lang="en-US" dirty="0" smtClean="0"/>
              <a:t>Norms of masculinity</a:t>
            </a:r>
          </a:p>
          <a:p>
            <a:pPr lvl="1">
              <a:buFont typeface="Arial" panose="020B0604020202020204" pitchFamily="34" charset="0"/>
              <a:buChar char="•"/>
              <a:defRPr/>
            </a:pPr>
            <a:r>
              <a:rPr lang="en-US" dirty="0" smtClean="0"/>
              <a:t>Financial concerns</a:t>
            </a:r>
          </a:p>
          <a:p>
            <a:pPr lvl="1">
              <a:buFont typeface="Arial" panose="020B0604020202020204" pitchFamily="34" charset="0"/>
              <a:buChar char="•"/>
              <a:defRPr/>
            </a:pPr>
            <a:r>
              <a:rPr lang="en-US" dirty="0" smtClean="0"/>
              <a:t>Physical barriers: accessibility</a:t>
            </a:r>
          </a:p>
        </p:txBody>
      </p:sp>
      <p:sp>
        <p:nvSpPr>
          <p:cNvPr id="3" name="AutoShape 2" descr="Image result for dist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53380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6119016" cy="1822514"/>
          </a:xfrm>
        </p:spPr>
        <p:txBody>
          <a:bodyPr/>
          <a:lstStyle/>
          <a:p>
            <a:r>
              <a:rPr lang="en-US" dirty="0" smtClean="0"/>
              <a:t>Responding to Distress</a:t>
            </a:r>
            <a:endParaRPr lang="en-US" dirty="0"/>
          </a:p>
        </p:txBody>
      </p:sp>
      <p:sp>
        <p:nvSpPr>
          <p:cNvPr id="3" name="Text Placeholder 2"/>
          <p:cNvSpPr>
            <a:spLocks noGrp="1"/>
          </p:cNvSpPr>
          <p:nvPr>
            <p:ph type="body" idx="1"/>
          </p:nvPr>
        </p:nvSpPr>
        <p:spPr/>
        <p:txBody>
          <a:bodyPr>
            <a:normAutofit fontScale="85000" lnSpcReduction="10000"/>
          </a:bodyPr>
          <a:lstStyle/>
          <a:p>
            <a:r>
              <a:rPr lang="en-US" b="1" i="1" dirty="0">
                <a:latin typeface="Times" charset="0"/>
              </a:rPr>
              <a:t>Early feedback, intervention and appropriate referral can prevent more serious problems from developing</a:t>
            </a:r>
          </a:p>
          <a:p>
            <a:endParaRPr lang="en-US" dirty="0"/>
          </a:p>
        </p:txBody>
      </p:sp>
      <p:pic>
        <p:nvPicPr>
          <p:cNvPr id="4" name="Picture 3" descr="k03541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914400"/>
            <a:ext cx="2581275" cy="1704975"/>
          </a:xfrm>
          <a:prstGeom prst="rect">
            <a:avLst/>
          </a:prstGeom>
        </p:spPr>
      </p:pic>
      <p:pic>
        <p:nvPicPr>
          <p:cNvPr id="5" name="Picture 4"/>
          <p:cNvPicPr>
            <a:picLocks noChangeAspect="1"/>
          </p:cNvPicPr>
          <p:nvPr/>
        </p:nvPicPr>
        <p:blipFill>
          <a:blip r:embed="rId3"/>
          <a:stretch>
            <a:fillRect/>
          </a:stretch>
        </p:blipFill>
        <p:spPr>
          <a:xfrm>
            <a:off x="3435804" y="4565714"/>
            <a:ext cx="2422071" cy="1611778"/>
          </a:xfrm>
          <a:prstGeom prst="rect">
            <a:avLst/>
          </a:prstGeom>
        </p:spPr>
      </p:pic>
    </p:spTree>
    <p:extLst>
      <p:ext uri="{BB962C8B-B14F-4D97-AF65-F5344CB8AC3E}">
        <p14:creationId xmlns:p14="http://schemas.microsoft.com/office/powerpoint/2010/main" val="3281986293"/>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1960</Words>
  <Application>Microsoft Office PowerPoint</Application>
  <PresentationFormat>On-screen Show (4:3)</PresentationFormat>
  <Paragraphs>248</Paragraphs>
  <Slides>28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PGothic</vt:lpstr>
      <vt:lpstr>Arial</vt:lpstr>
      <vt:lpstr>Calibri</vt:lpstr>
      <vt:lpstr>Garamond</vt:lpstr>
      <vt:lpstr>Osaka</vt:lpstr>
      <vt:lpstr>Times</vt:lpstr>
      <vt:lpstr>Verdana</vt:lpstr>
      <vt:lpstr>Wingdings 2</vt:lpstr>
      <vt:lpstr>Organic</vt:lpstr>
      <vt:lpstr>       Distressed and Distressing Students</vt:lpstr>
      <vt:lpstr>Goals for the presentation </vt:lpstr>
      <vt:lpstr>Students in Distress Common Signs</vt:lpstr>
      <vt:lpstr>Signs of Distress:   Cognitive Impairments</vt:lpstr>
      <vt:lpstr>Signs of Distress:   Behavioral Disturbances</vt:lpstr>
      <vt:lpstr>Stress Signs:   References to Self Harm or Suicide</vt:lpstr>
      <vt:lpstr>PowerPoint Presentation</vt:lpstr>
      <vt:lpstr>Common barriers to seeking help </vt:lpstr>
      <vt:lpstr>Responding to Distress</vt:lpstr>
      <vt:lpstr>Communicating with Us</vt:lpstr>
      <vt:lpstr>Consultation &amp; Response Team (CRT)</vt:lpstr>
      <vt:lpstr>UCLA Case Managers</vt:lpstr>
      <vt:lpstr>Consult with CRT Case Managers</vt:lpstr>
      <vt:lpstr>Communicating with CAPS</vt:lpstr>
      <vt:lpstr>Snapshot of</vt:lpstr>
      <vt:lpstr>Referring a Student to CAPS</vt:lpstr>
      <vt:lpstr>CAPS Services</vt:lpstr>
      <vt:lpstr>Supporting  Students of Concern</vt:lpstr>
      <vt:lpstr>FAQs</vt:lpstr>
      <vt:lpstr>How to Defuse and De-Escalate</vt:lpstr>
      <vt:lpstr>How to Diffuse an Angry Interaction</vt:lpstr>
      <vt:lpstr>Defusing an Escalating Situation</vt:lpstr>
      <vt:lpstr>Consultation &amp; Response Team Contact</vt:lpstr>
      <vt:lpstr>Call UCPD (310) 825-1491 or 911  </vt:lpstr>
      <vt:lpstr>PowerPoint Presentation</vt:lpstr>
      <vt:lpstr>PowerPoint Presentation</vt:lpstr>
      <vt:lpstr>Resources</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in Distress</dc:title>
  <dc:creator>Veldkamp, Mark</dc:creator>
  <cp:lastModifiedBy>Elena Jurado</cp:lastModifiedBy>
  <cp:revision>84</cp:revision>
  <cp:lastPrinted>2016-09-28T21:55:56Z</cp:lastPrinted>
  <dcterms:created xsi:type="dcterms:W3CDTF">2016-01-27T22:11:22Z</dcterms:created>
  <dcterms:modified xsi:type="dcterms:W3CDTF">2017-03-14T20:26:31Z</dcterms:modified>
</cp:coreProperties>
</file>